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20" r:id="rId1"/>
  </p:sldMasterIdLst>
  <p:notesMasterIdLst>
    <p:notesMasterId r:id="rId97"/>
  </p:notesMasterIdLst>
  <p:handoutMasterIdLst>
    <p:handoutMasterId r:id="rId98"/>
  </p:handoutMasterIdLst>
  <p:sldIdLst>
    <p:sldId id="256" r:id="rId2"/>
    <p:sldId id="269" r:id="rId3"/>
    <p:sldId id="270" r:id="rId4"/>
    <p:sldId id="257" r:id="rId5"/>
    <p:sldId id="271" r:id="rId6"/>
    <p:sldId id="268" r:id="rId7"/>
    <p:sldId id="378" r:id="rId8"/>
    <p:sldId id="306" r:id="rId9"/>
    <p:sldId id="258" r:id="rId10"/>
    <p:sldId id="272" r:id="rId11"/>
    <p:sldId id="368" r:id="rId12"/>
    <p:sldId id="362" r:id="rId13"/>
    <p:sldId id="259" r:id="rId14"/>
    <p:sldId id="260" r:id="rId15"/>
    <p:sldId id="261" r:id="rId16"/>
    <p:sldId id="342" r:id="rId17"/>
    <p:sldId id="263" r:id="rId18"/>
    <p:sldId id="264" r:id="rId19"/>
    <p:sldId id="265" r:id="rId20"/>
    <p:sldId id="266" r:id="rId21"/>
    <p:sldId id="363" r:id="rId22"/>
    <p:sldId id="273" r:id="rId23"/>
    <p:sldId id="283" r:id="rId24"/>
    <p:sldId id="274" r:id="rId25"/>
    <p:sldId id="275" r:id="rId26"/>
    <p:sldId id="276" r:id="rId27"/>
    <p:sldId id="286" r:id="rId28"/>
    <p:sldId id="287" r:id="rId29"/>
    <p:sldId id="277" r:id="rId30"/>
    <p:sldId id="282" r:id="rId31"/>
    <p:sldId id="278" r:id="rId32"/>
    <p:sldId id="279" r:id="rId33"/>
    <p:sldId id="280" r:id="rId34"/>
    <p:sldId id="281" r:id="rId35"/>
    <p:sldId id="288" r:id="rId36"/>
    <p:sldId id="289" r:id="rId37"/>
    <p:sldId id="290" r:id="rId38"/>
    <p:sldId id="366" r:id="rId39"/>
    <p:sldId id="365" r:id="rId40"/>
    <p:sldId id="292" r:id="rId41"/>
    <p:sldId id="364" r:id="rId42"/>
    <p:sldId id="293" r:id="rId43"/>
    <p:sldId id="294" r:id="rId44"/>
    <p:sldId id="298" r:id="rId45"/>
    <p:sldId id="299" r:id="rId46"/>
    <p:sldId id="295" r:id="rId47"/>
    <p:sldId id="296" r:id="rId48"/>
    <p:sldId id="367" r:id="rId49"/>
    <p:sldId id="300" r:id="rId50"/>
    <p:sldId id="301" r:id="rId51"/>
    <p:sldId id="302" r:id="rId52"/>
    <p:sldId id="303" r:id="rId53"/>
    <p:sldId id="304" r:id="rId54"/>
    <p:sldId id="305" r:id="rId55"/>
    <p:sldId id="307" r:id="rId56"/>
    <p:sldId id="308" r:id="rId57"/>
    <p:sldId id="309" r:id="rId58"/>
    <p:sldId id="369" r:id="rId59"/>
    <p:sldId id="371" r:id="rId60"/>
    <p:sldId id="310" r:id="rId61"/>
    <p:sldId id="370" r:id="rId62"/>
    <p:sldId id="314" r:id="rId63"/>
    <p:sldId id="315" r:id="rId64"/>
    <p:sldId id="316" r:id="rId65"/>
    <p:sldId id="317" r:id="rId66"/>
    <p:sldId id="372" r:id="rId67"/>
    <p:sldId id="373" r:id="rId68"/>
    <p:sldId id="319" r:id="rId69"/>
    <p:sldId id="338" r:id="rId70"/>
    <p:sldId id="339" r:id="rId71"/>
    <p:sldId id="320" r:id="rId72"/>
    <p:sldId id="340" r:id="rId73"/>
    <p:sldId id="374" r:id="rId74"/>
    <p:sldId id="322" r:id="rId75"/>
    <p:sldId id="321" r:id="rId76"/>
    <p:sldId id="379" r:id="rId77"/>
    <p:sldId id="343" r:id="rId78"/>
    <p:sldId id="344" r:id="rId79"/>
    <p:sldId id="376" r:id="rId80"/>
    <p:sldId id="345" r:id="rId81"/>
    <p:sldId id="346" r:id="rId82"/>
    <p:sldId id="347" r:id="rId83"/>
    <p:sldId id="348" r:id="rId84"/>
    <p:sldId id="377" r:id="rId85"/>
    <p:sldId id="350" r:id="rId86"/>
    <p:sldId id="351" r:id="rId87"/>
    <p:sldId id="357" r:id="rId88"/>
    <p:sldId id="352" r:id="rId89"/>
    <p:sldId id="353" r:id="rId90"/>
    <p:sldId id="354" r:id="rId91"/>
    <p:sldId id="355" r:id="rId92"/>
    <p:sldId id="356" r:id="rId93"/>
    <p:sldId id="375" r:id="rId94"/>
    <p:sldId id="358" r:id="rId95"/>
    <p:sldId id="360" r:id="rId9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66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44"/>
    </p:cViewPr>
  </p:sorterViewPr>
  <p:notesViewPr>
    <p:cSldViewPr>
      <p:cViewPr varScale="1">
        <p:scale>
          <a:sx n="56" d="100"/>
          <a:sy n="56" d="100"/>
        </p:scale>
        <p:origin x="-2886" y="-8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presProps" Target="presProps.xml"/><Relationship Id="rId10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65897B74-D728-4BB1-BDB4-2478CEBC2846}" type="datetimeFigureOut">
              <a:rPr lang="en-US"/>
              <a:pPr>
                <a:defRPr/>
              </a:pPr>
              <a:t>2/23/2017</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1DE44254-35ED-4766-A8B1-5F2275076B39}" type="slidenum">
              <a:rPr lang="en-US"/>
              <a:pPr>
                <a:defRPr/>
              </a:pPr>
              <a:t>‹#›</a:t>
            </a:fld>
            <a:endParaRPr lang="en-US" dirty="0"/>
          </a:p>
        </p:txBody>
      </p:sp>
    </p:spTree>
    <p:extLst>
      <p:ext uri="{BB962C8B-B14F-4D97-AF65-F5344CB8AC3E}">
        <p14:creationId xmlns:p14="http://schemas.microsoft.com/office/powerpoint/2010/main" xmlns="" val="36820236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E4BD0747-8812-4E75-B226-68DA89F2CD69}" type="datetimeFigureOut">
              <a:rPr lang="en-US"/>
              <a:pPr>
                <a:defRPr/>
              </a:pPr>
              <a:t>2/23/2017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ED80104E-8351-4004-AFFB-A67435E0EE5F}" type="slidenum">
              <a:rPr lang="en-US"/>
              <a:pPr>
                <a:defRPr/>
              </a:pPr>
              <a:t>‹#›</a:t>
            </a:fld>
            <a:endParaRPr lang="en-US" dirty="0"/>
          </a:p>
        </p:txBody>
      </p:sp>
    </p:spTree>
    <p:extLst>
      <p:ext uri="{BB962C8B-B14F-4D97-AF65-F5344CB8AC3E}">
        <p14:creationId xmlns:p14="http://schemas.microsoft.com/office/powerpoint/2010/main" xmlns="" val="30381073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p:spPr>
      </p:sp>
      <p:sp>
        <p:nvSpPr>
          <p:cNvPr id="757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604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61A87DC-3604-47B2-9FE8-DD725B1590DB}" type="slidenum">
              <a:rPr lang="en-US" smtClean="0"/>
              <a:pPr fontAlgn="base">
                <a:spcBef>
                  <a:spcPct val="0"/>
                </a:spcBef>
                <a:spcAft>
                  <a:spcPct val="0"/>
                </a:spcAft>
                <a:defRPr/>
              </a:pPr>
              <a:t>3</a:t>
            </a:fld>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D80104E-8351-4004-AFFB-A67435E0EE5F}" type="slidenum">
              <a:rPr lang="en-US" smtClean="0"/>
              <a:pPr>
                <a:defRPr/>
              </a:pPr>
              <a:t>7</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D80104E-8351-4004-AFFB-A67435E0EE5F}" type="slidenum">
              <a:rPr lang="en-US" smtClean="0"/>
              <a:pPr>
                <a:defRPr/>
              </a:pPr>
              <a:t>33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Rectangle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smtClean="0"/>
              <a:t>Click to edit Master title style</a:t>
            </a:r>
            <a:endParaRPr lang="en-US"/>
          </a:p>
        </p:txBody>
      </p:sp>
      <p:sp>
        <p:nvSpPr>
          <p:cNvPr id="11" name="Date Placeholder 27"/>
          <p:cNvSpPr>
            <a:spLocks noGrp="1"/>
          </p:cNvSpPr>
          <p:nvPr>
            <p:ph type="dt" sz="half" idx="10"/>
          </p:nvPr>
        </p:nvSpPr>
        <p:spPr/>
        <p:txBody>
          <a:bodyPr/>
          <a:lstStyle>
            <a:lvl1pPr>
              <a:defRPr/>
            </a:lvl1pPr>
          </a:lstStyle>
          <a:p>
            <a:pPr>
              <a:defRPr/>
            </a:pPr>
            <a:fld id="{640EC773-BA6C-400D-9346-379A52340821}" type="datetime1">
              <a:rPr lang="en-US" smtClean="0"/>
              <a:pPr>
                <a:defRPr/>
              </a:pPr>
              <a:t>2/23/2017</a:t>
            </a:fld>
            <a:endParaRPr lang="en-US" dirty="0"/>
          </a:p>
        </p:txBody>
      </p:sp>
      <p:sp>
        <p:nvSpPr>
          <p:cNvPr id="12" name="Footer Placeholder 16"/>
          <p:cNvSpPr>
            <a:spLocks noGrp="1"/>
          </p:cNvSpPr>
          <p:nvPr>
            <p:ph type="ftr" sz="quarter" idx="11"/>
          </p:nvPr>
        </p:nvSpPr>
        <p:spPr/>
        <p:txBody>
          <a:bodyPr/>
          <a:lstStyle>
            <a:lvl1pPr>
              <a:defRPr/>
            </a:lvl1pPr>
          </a:lstStyle>
          <a:p>
            <a:pPr>
              <a:defRPr/>
            </a:pPr>
            <a:r>
              <a:rPr lang="en-US" dirty="0"/>
              <a:t>UTG OBGYN</a:t>
            </a:r>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pPr>
              <a:defRPr/>
            </a:pPr>
            <a:fld id="{0B368322-C37D-40D8-9B1B-FAF895D7C6E2}"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1EE56B95-8EA9-47BE-9BA2-74B7449E429B}" type="datetime1">
              <a:rPr lang="en-US" smtClean="0"/>
              <a:pPr>
                <a:defRPr/>
              </a:pPr>
              <a:t>2/23/2017</a:t>
            </a:fld>
            <a:endParaRPr lang="en-US" dirty="0"/>
          </a:p>
        </p:txBody>
      </p:sp>
      <p:sp>
        <p:nvSpPr>
          <p:cNvPr id="5" name="Footer Placeholder 2"/>
          <p:cNvSpPr>
            <a:spLocks noGrp="1"/>
          </p:cNvSpPr>
          <p:nvPr>
            <p:ph type="ftr" sz="quarter" idx="11"/>
          </p:nvPr>
        </p:nvSpPr>
        <p:spPr/>
        <p:txBody>
          <a:bodyPr/>
          <a:lstStyle>
            <a:lvl1pPr>
              <a:defRPr/>
            </a:lvl1pPr>
          </a:lstStyle>
          <a:p>
            <a:pPr>
              <a:defRPr/>
            </a:pPr>
            <a:r>
              <a:rPr lang="en-US" dirty="0"/>
              <a:t>UTG OBGYN</a:t>
            </a:r>
          </a:p>
        </p:txBody>
      </p:sp>
      <p:sp>
        <p:nvSpPr>
          <p:cNvPr id="6" name="Slide Number Placeholder 22"/>
          <p:cNvSpPr>
            <a:spLocks noGrp="1"/>
          </p:cNvSpPr>
          <p:nvPr>
            <p:ph type="sldNum" sz="quarter" idx="12"/>
          </p:nvPr>
        </p:nvSpPr>
        <p:spPr/>
        <p:txBody>
          <a:bodyPr/>
          <a:lstStyle>
            <a:lvl1pPr>
              <a:defRPr/>
            </a:lvl1pPr>
          </a:lstStyle>
          <a:p>
            <a:pPr>
              <a:defRPr/>
            </a:pPr>
            <a:fld id="{8480CB56-3B97-4F54-ACD2-67C80BD19A3A}"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DC169144-7235-49B2-AAF3-9489C6199DDD}" type="datetime1">
              <a:rPr lang="en-US" smtClean="0"/>
              <a:pPr>
                <a:defRPr/>
              </a:pPr>
              <a:t>2/23/2017</a:t>
            </a:fld>
            <a:endParaRPr lang="en-US" dirty="0"/>
          </a:p>
        </p:txBody>
      </p:sp>
      <p:sp>
        <p:nvSpPr>
          <p:cNvPr id="5" name="Footer Placeholder 2"/>
          <p:cNvSpPr>
            <a:spLocks noGrp="1"/>
          </p:cNvSpPr>
          <p:nvPr>
            <p:ph type="ftr" sz="quarter" idx="11"/>
          </p:nvPr>
        </p:nvSpPr>
        <p:spPr/>
        <p:txBody>
          <a:bodyPr/>
          <a:lstStyle>
            <a:lvl1pPr>
              <a:defRPr/>
            </a:lvl1pPr>
          </a:lstStyle>
          <a:p>
            <a:pPr>
              <a:defRPr/>
            </a:pPr>
            <a:r>
              <a:rPr lang="en-US" dirty="0"/>
              <a:t>UTG OBGYN</a:t>
            </a:r>
          </a:p>
        </p:txBody>
      </p:sp>
      <p:sp>
        <p:nvSpPr>
          <p:cNvPr id="6" name="Slide Number Placeholder 22"/>
          <p:cNvSpPr>
            <a:spLocks noGrp="1"/>
          </p:cNvSpPr>
          <p:nvPr>
            <p:ph type="sldNum" sz="quarter" idx="12"/>
          </p:nvPr>
        </p:nvSpPr>
        <p:spPr/>
        <p:txBody>
          <a:bodyPr/>
          <a:lstStyle>
            <a:lvl1pPr>
              <a:defRPr/>
            </a:lvl1pPr>
          </a:lstStyle>
          <a:p>
            <a:pPr>
              <a:defRPr/>
            </a:pPr>
            <a:fld id="{61F8E72F-BF96-40EF-AAD2-5314BED7AE9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914400" y="1447800"/>
            <a:ext cx="77724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AC00CA35-3FAC-448C-BD4B-DD38A0FC4192}" type="datetime1">
              <a:rPr lang="en-US" smtClean="0"/>
              <a:pPr>
                <a:defRPr/>
              </a:pPr>
              <a:t>2/23/2017</a:t>
            </a:fld>
            <a:endParaRPr lang="en-US" dirty="0"/>
          </a:p>
        </p:txBody>
      </p:sp>
      <p:sp>
        <p:nvSpPr>
          <p:cNvPr id="5" name="Footer Placeholder 2"/>
          <p:cNvSpPr>
            <a:spLocks noGrp="1"/>
          </p:cNvSpPr>
          <p:nvPr>
            <p:ph type="ftr" sz="quarter" idx="11"/>
          </p:nvPr>
        </p:nvSpPr>
        <p:spPr/>
        <p:txBody>
          <a:bodyPr/>
          <a:lstStyle>
            <a:lvl1pPr>
              <a:defRPr/>
            </a:lvl1pPr>
          </a:lstStyle>
          <a:p>
            <a:pPr>
              <a:defRPr/>
            </a:pPr>
            <a:r>
              <a:rPr lang="en-US" dirty="0"/>
              <a:t>UTG OBGYN</a:t>
            </a:r>
          </a:p>
        </p:txBody>
      </p:sp>
      <p:sp>
        <p:nvSpPr>
          <p:cNvPr id="6" name="Slide Number Placeholder 22"/>
          <p:cNvSpPr>
            <a:spLocks noGrp="1"/>
          </p:cNvSpPr>
          <p:nvPr>
            <p:ph type="sldNum" sz="quarter" idx="12"/>
          </p:nvPr>
        </p:nvSpPr>
        <p:spPr/>
        <p:txBody>
          <a:bodyPr/>
          <a:lstStyle>
            <a:lvl1pPr>
              <a:defRPr/>
            </a:lvl1pPr>
          </a:lstStyle>
          <a:p>
            <a:pPr>
              <a:defRPr/>
            </a:pPr>
            <a:fld id="{B2955A30-79ED-4159-A632-A87D6E5D6100}"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a:lvl1pPr>
          </a:lstStyle>
          <a:p>
            <a:pPr>
              <a:defRPr/>
            </a:pPr>
            <a:fld id="{802F21C9-A0C3-4608-B612-661E4EDE3213}" type="datetime1">
              <a:rPr lang="en-US" smtClean="0"/>
              <a:pPr>
                <a:defRPr/>
              </a:pPr>
              <a:t>2/23/2017</a:t>
            </a:fld>
            <a:endParaRPr lang="en-US" dirty="0"/>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pPr>
              <a:defRPr/>
            </a:pPr>
            <a:r>
              <a:rPr lang="en-US" dirty="0"/>
              <a:t>UTG OBGYN</a:t>
            </a:r>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pPr>
              <a:defRPr/>
            </a:pPr>
            <a:fld id="{B5A9F098-108A-4F1C-B5DB-7A05C803A8D9}"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91440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93395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F43DD2A5-2CDC-42BB-B424-8EEF610BC9F9}" type="datetime1">
              <a:rPr lang="en-US" smtClean="0"/>
              <a:pPr>
                <a:defRPr/>
              </a:pPr>
              <a:t>2/23/2017</a:t>
            </a:fld>
            <a:endParaRPr lang="en-US" dirty="0"/>
          </a:p>
        </p:txBody>
      </p:sp>
      <p:sp>
        <p:nvSpPr>
          <p:cNvPr id="6" name="Footer Placeholder 2"/>
          <p:cNvSpPr>
            <a:spLocks noGrp="1"/>
          </p:cNvSpPr>
          <p:nvPr>
            <p:ph type="ftr" sz="quarter" idx="11"/>
          </p:nvPr>
        </p:nvSpPr>
        <p:spPr/>
        <p:txBody>
          <a:bodyPr/>
          <a:lstStyle>
            <a:lvl1pPr>
              <a:defRPr/>
            </a:lvl1pPr>
          </a:lstStyle>
          <a:p>
            <a:pPr>
              <a:defRPr/>
            </a:pPr>
            <a:r>
              <a:rPr lang="en-US" dirty="0"/>
              <a:t>UTG OBGYN</a:t>
            </a:r>
          </a:p>
        </p:txBody>
      </p:sp>
      <p:sp>
        <p:nvSpPr>
          <p:cNvPr id="7" name="Slide Number Placeholder 22"/>
          <p:cNvSpPr>
            <a:spLocks noGrp="1"/>
          </p:cNvSpPr>
          <p:nvPr>
            <p:ph type="sldNum" sz="quarter" idx="12"/>
          </p:nvPr>
        </p:nvSpPr>
        <p:spPr/>
        <p:txBody>
          <a:bodyPr/>
          <a:lstStyle>
            <a:lvl1pPr>
              <a:defRPr/>
            </a:lvl1pPr>
          </a:lstStyle>
          <a:p>
            <a:pPr>
              <a:defRPr/>
            </a:pPr>
            <a:fld id="{ABC226B6-AC46-4160-A2EF-08A0152FBD47}"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4"/>
          </p:nvPr>
        </p:nvSpPr>
        <p:spPr>
          <a:xfrm>
            <a:off x="49530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68374D1D-6F17-4103-BB52-C3412CD3395B}" type="datetime1">
              <a:rPr lang="en-US" smtClean="0"/>
              <a:pPr>
                <a:defRPr/>
              </a:pPr>
              <a:t>2/23/2017</a:t>
            </a:fld>
            <a:endParaRPr lang="en-US" dirty="0"/>
          </a:p>
        </p:txBody>
      </p:sp>
      <p:sp>
        <p:nvSpPr>
          <p:cNvPr id="8" name="Footer Placeholder 2"/>
          <p:cNvSpPr>
            <a:spLocks noGrp="1"/>
          </p:cNvSpPr>
          <p:nvPr>
            <p:ph type="ftr" sz="quarter" idx="11"/>
          </p:nvPr>
        </p:nvSpPr>
        <p:spPr/>
        <p:txBody>
          <a:bodyPr/>
          <a:lstStyle>
            <a:lvl1pPr>
              <a:defRPr/>
            </a:lvl1pPr>
          </a:lstStyle>
          <a:p>
            <a:pPr>
              <a:defRPr/>
            </a:pPr>
            <a:r>
              <a:rPr lang="en-US" dirty="0"/>
              <a:t>UTG OBGYN</a:t>
            </a:r>
          </a:p>
        </p:txBody>
      </p:sp>
      <p:sp>
        <p:nvSpPr>
          <p:cNvPr id="9" name="Slide Number Placeholder 22"/>
          <p:cNvSpPr>
            <a:spLocks noGrp="1"/>
          </p:cNvSpPr>
          <p:nvPr>
            <p:ph type="sldNum" sz="quarter" idx="12"/>
          </p:nvPr>
        </p:nvSpPr>
        <p:spPr/>
        <p:txBody>
          <a:bodyPr/>
          <a:lstStyle>
            <a:lvl1pPr>
              <a:defRPr/>
            </a:lvl1pPr>
          </a:lstStyle>
          <a:p>
            <a:pPr>
              <a:defRPr/>
            </a:pPr>
            <a:fld id="{B01EEB0A-590D-4131-BABD-A64DAFD31664}"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D9EF5B89-1305-4C7F-801E-96CAE36E26E1}" type="datetime1">
              <a:rPr lang="en-US" smtClean="0"/>
              <a:pPr>
                <a:defRPr/>
              </a:pPr>
              <a:t>2/23/2017</a:t>
            </a:fld>
            <a:endParaRPr lang="en-US" dirty="0"/>
          </a:p>
        </p:txBody>
      </p:sp>
      <p:sp>
        <p:nvSpPr>
          <p:cNvPr id="4" name="Footer Placeholder 2"/>
          <p:cNvSpPr>
            <a:spLocks noGrp="1"/>
          </p:cNvSpPr>
          <p:nvPr>
            <p:ph type="ftr" sz="quarter" idx="11"/>
          </p:nvPr>
        </p:nvSpPr>
        <p:spPr/>
        <p:txBody>
          <a:bodyPr/>
          <a:lstStyle>
            <a:lvl1pPr>
              <a:defRPr/>
            </a:lvl1pPr>
          </a:lstStyle>
          <a:p>
            <a:pPr>
              <a:defRPr/>
            </a:pPr>
            <a:r>
              <a:rPr lang="en-US" dirty="0"/>
              <a:t>UTG OBGYN</a:t>
            </a:r>
          </a:p>
        </p:txBody>
      </p:sp>
      <p:sp>
        <p:nvSpPr>
          <p:cNvPr id="5" name="Slide Number Placeholder 22"/>
          <p:cNvSpPr>
            <a:spLocks noGrp="1"/>
          </p:cNvSpPr>
          <p:nvPr>
            <p:ph type="sldNum" sz="quarter" idx="12"/>
          </p:nvPr>
        </p:nvSpPr>
        <p:spPr/>
        <p:txBody>
          <a:bodyPr/>
          <a:lstStyle>
            <a:lvl1pPr>
              <a:defRPr/>
            </a:lvl1pPr>
          </a:lstStyle>
          <a:p>
            <a:pPr>
              <a:defRPr/>
            </a:pPr>
            <a:fld id="{9CCE54D2-7311-4C8C-BA79-1097E929384B}"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7537DB73-1490-4D27-86E0-9A57C350FC08}" type="datetime1">
              <a:rPr lang="en-US" smtClean="0"/>
              <a:pPr>
                <a:defRPr/>
              </a:pPr>
              <a:t>2/23/2017</a:t>
            </a:fld>
            <a:endParaRPr lang="en-US" dirty="0"/>
          </a:p>
        </p:txBody>
      </p:sp>
      <p:sp>
        <p:nvSpPr>
          <p:cNvPr id="3" name="Footer Placeholder 2"/>
          <p:cNvSpPr>
            <a:spLocks noGrp="1"/>
          </p:cNvSpPr>
          <p:nvPr>
            <p:ph type="ftr" sz="quarter" idx="11"/>
          </p:nvPr>
        </p:nvSpPr>
        <p:spPr/>
        <p:txBody>
          <a:bodyPr/>
          <a:lstStyle>
            <a:lvl1pPr>
              <a:defRPr/>
            </a:lvl1pPr>
          </a:lstStyle>
          <a:p>
            <a:pPr>
              <a:defRPr/>
            </a:pPr>
            <a:r>
              <a:rPr lang="en-US" dirty="0"/>
              <a:t>UTG OBGYN</a:t>
            </a:r>
          </a:p>
        </p:txBody>
      </p:sp>
      <p:sp>
        <p:nvSpPr>
          <p:cNvPr id="4" name="Slide Number Placeholder 22"/>
          <p:cNvSpPr>
            <a:spLocks noGrp="1"/>
          </p:cNvSpPr>
          <p:nvPr>
            <p:ph type="sldNum" sz="quarter" idx="12"/>
          </p:nvPr>
        </p:nvSpPr>
        <p:spPr/>
        <p:txBody>
          <a:bodyPr/>
          <a:lstStyle>
            <a:lvl1pPr>
              <a:defRPr/>
            </a:lvl1pPr>
          </a:lstStyle>
          <a:p>
            <a:pPr>
              <a:defRPr/>
            </a:pPr>
            <a:fld id="{BE24EA86-23B0-4960-898F-1F6FC5353D5B}"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smtClean="0"/>
              <a:t>Click to edit Master title style</a:t>
            </a:r>
            <a:endParaRPr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4"/>
          <p:cNvSpPr>
            <a:spLocks noGrp="1"/>
          </p:cNvSpPr>
          <p:nvPr>
            <p:ph type="dt" sz="half" idx="10"/>
          </p:nvPr>
        </p:nvSpPr>
        <p:spPr/>
        <p:txBody>
          <a:bodyPr/>
          <a:lstStyle>
            <a:lvl1pPr>
              <a:defRPr/>
            </a:lvl1pPr>
          </a:lstStyle>
          <a:p>
            <a:pPr>
              <a:defRPr/>
            </a:pPr>
            <a:fld id="{B6A3E5C7-2318-4234-9A1A-57561B92DF85}" type="datetime1">
              <a:rPr lang="en-US" smtClean="0"/>
              <a:pPr>
                <a:defRPr/>
              </a:pPr>
              <a:t>2/23/2017</a:t>
            </a:fld>
            <a:endParaRPr lang="en-US" dirty="0"/>
          </a:p>
        </p:txBody>
      </p:sp>
      <p:sp>
        <p:nvSpPr>
          <p:cNvPr id="8" name="Footer Placeholder 5"/>
          <p:cNvSpPr>
            <a:spLocks noGrp="1"/>
          </p:cNvSpPr>
          <p:nvPr>
            <p:ph type="ftr" sz="quarter" idx="11"/>
          </p:nvPr>
        </p:nvSpPr>
        <p:spPr/>
        <p:txBody>
          <a:bodyPr/>
          <a:lstStyle>
            <a:lvl1pPr>
              <a:defRPr/>
            </a:lvl1pPr>
          </a:lstStyle>
          <a:p>
            <a:pPr>
              <a:defRPr/>
            </a:pPr>
            <a:r>
              <a:rPr lang="en-US" dirty="0"/>
              <a:t>UTG OBGYN</a:t>
            </a:r>
          </a:p>
        </p:txBody>
      </p:sp>
      <p:sp>
        <p:nvSpPr>
          <p:cNvPr id="9" name="Slide Number Placeholder 6"/>
          <p:cNvSpPr>
            <a:spLocks noGrp="1"/>
          </p:cNvSpPr>
          <p:nvPr>
            <p:ph type="sldNum" sz="quarter" idx="12"/>
          </p:nvPr>
        </p:nvSpPr>
        <p:spPr/>
        <p:txBody>
          <a:bodyPr/>
          <a:lstStyle>
            <a:lvl1pPr>
              <a:defRPr/>
            </a:lvl1pPr>
          </a:lstStyle>
          <a:p>
            <a:pPr>
              <a:defRPr/>
            </a:pPr>
            <a:fld id="{7DE3DD9F-5F61-416B-B4EC-199A17B9A229}"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pPr>
              <a:defRPr/>
            </a:pPr>
            <a:fld id="{B100DFA0-E584-49C9-92E8-803F196C172D}" type="datetime1">
              <a:rPr lang="en-US" smtClean="0"/>
              <a:pPr>
                <a:defRPr/>
              </a:pPr>
              <a:t>2/23/2017</a:t>
            </a:fld>
            <a:endParaRPr lang="en-US" dirty="0"/>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pPr>
              <a:defRPr/>
            </a:pPr>
            <a:r>
              <a:rPr lang="en-US" dirty="0"/>
              <a:t>UTG OBGYN</a:t>
            </a:r>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pPr>
              <a:defRPr/>
            </a:pPr>
            <a:fld id="{B1993A1C-EE56-4256-9F6F-25B451782B83}"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smtClean="0"/>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fld id="{E80C24E5-7552-465A-B4E5-AF64BEA2A420}" type="datetime1">
              <a:rPr lang="en-US" smtClean="0"/>
              <a:pPr>
                <a:defRPr/>
              </a:pPr>
              <a:t>2/23/2017</a:t>
            </a:fld>
            <a:endParaRPr lang="en-US"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fontAlgn="auto" latinLnBrk="0" hangingPunct="1">
              <a:spcBef>
                <a:spcPts val="0"/>
              </a:spcBef>
              <a:spcAft>
                <a:spcPts val="0"/>
              </a:spcAft>
              <a:defRPr kumimoji="0" sz="1400">
                <a:solidFill>
                  <a:schemeClr val="tx2"/>
                </a:solidFill>
                <a:latin typeface="+mn-lt"/>
                <a:cs typeface="+mn-cs"/>
              </a:defRPr>
            </a:lvl1pPr>
          </a:lstStyle>
          <a:p>
            <a:pPr>
              <a:defRPr/>
            </a:pPr>
            <a:r>
              <a:rPr lang="en-US" dirty="0"/>
              <a:t>UTG OBGYN</a:t>
            </a:r>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fontAlgn="auto" latinLnBrk="0" hangingPunct="1">
              <a:spcBef>
                <a:spcPts val="0"/>
              </a:spcBef>
              <a:spcAft>
                <a:spcPts val="0"/>
              </a:spcAft>
              <a:defRPr kumimoji="0" sz="1400">
                <a:solidFill>
                  <a:srgbClr val="FFFFFF"/>
                </a:solidFill>
                <a:latin typeface="+mj-lt"/>
                <a:ea typeface="+mj-ea"/>
                <a:cs typeface="+mj-cs"/>
              </a:defRPr>
            </a:lvl1pPr>
          </a:lstStyle>
          <a:p>
            <a:pPr>
              <a:defRPr/>
            </a:pPr>
            <a:fld id="{FD8FD668-EB36-478A-9580-F8AB26779D57}"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103" r:id="rId1"/>
    <p:sldLayoutId id="2147484096" r:id="rId2"/>
    <p:sldLayoutId id="2147484104" r:id="rId3"/>
    <p:sldLayoutId id="2147484097" r:id="rId4"/>
    <p:sldLayoutId id="2147484098" r:id="rId5"/>
    <p:sldLayoutId id="2147484099" r:id="rId6"/>
    <p:sldLayoutId id="2147484100" r:id="rId7"/>
    <p:sldLayoutId id="2147484105" r:id="rId8"/>
    <p:sldLayoutId id="2147484106" r:id="rId9"/>
    <p:sldLayoutId id="2147484101" r:id="rId10"/>
    <p:sldLayoutId id="2147484102" r:id="rId11"/>
  </p:sldLayoutIdLst>
  <p:hf hdr="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ubtitle 2"/>
          <p:cNvSpPr>
            <a:spLocks noGrp="1"/>
          </p:cNvSpPr>
          <p:nvPr>
            <p:ph type="subTitle" idx="1"/>
          </p:nvPr>
        </p:nvSpPr>
        <p:spPr/>
        <p:txBody>
          <a:bodyPr/>
          <a:lstStyle/>
          <a:p>
            <a:pPr eaLnBrk="1" hangingPunct="1"/>
            <a:r>
              <a:rPr lang="en-US" dirty="0" smtClean="0"/>
              <a:t>HISTORY TAKING AND EXAMINATION</a:t>
            </a:r>
          </a:p>
          <a:p>
            <a:pPr eaLnBrk="1" hangingPunct="1"/>
            <a:r>
              <a:rPr lang="en-US" dirty="0" smtClean="0"/>
              <a:t>Dr MUSA MARENA</a:t>
            </a:r>
          </a:p>
          <a:p>
            <a:pPr eaLnBrk="1" hangingPunct="1"/>
            <a:r>
              <a:rPr lang="en-US" dirty="0" smtClean="0"/>
              <a:t>OBGYN</a:t>
            </a:r>
          </a:p>
        </p:txBody>
      </p:sp>
      <p:sp>
        <p:nvSpPr>
          <p:cNvPr id="6147" name="Title 1"/>
          <p:cNvSpPr>
            <a:spLocks noGrp="1"/>
          </p:cNvSpPr>
          <p:nvPr>
            <p:ph type="ctrTitle"/>
          </p:nvPr>
        </p:nvSpPr>
        <p:spPr>
          <a:xfrm>
            <a:off x="457200" y="1506538"/>
            <a:ext cx="8229600" cy="1470025"/>
          </a:xfrm>
        </p:spPr>
        <p:txBody>
          <a:bodyPr/>
          <a:lstStyle/>
          <a:p>
            <a:pPr eaLnBrk="1" hangingPunct="1"/>
            <a:r>
              <a:rPr dirty="0" smtClean="0"/>
              <a:t>OBGYN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txBody>
          <a:bodyPr>
            <a:normAutofit fontScale="90000"/>
          </a:bodyPr>
          <a:lstStyle/>
          <a:p>
            <a:pPr algn="ctr" eaLnBrk="1" fontAlgn="auto" hangingPunct="1">
              <a:spcAft>
                <a:spcPts val="0"/>
              </a:spcAft>
              <a:defRPr/>
            </a:pP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History of Presenting Complaint</a:t>
            </a:r>
            <a:endParaRPr lang="en-US" dirty="0"/>
          </a:p>
        </p:txBody>
      </p:sp>
      <p:sp>
        <p:nvSpPr>
          <p:cNvPr id="3" name="Content Placeholder 2"/>
          <p:cNvSpPr>
            <a:spLocks noGrp="1"/>
          </p:cNvSpPr>
          <p:nvPr>
            <p:ph sz="quarter" idx="1"/>
          </p:nvPr>
        </p:nvSpPr>
        <p:spPr>
          <a:xfrm>
            <a:off x="0" y="685800"/>
            <a:ext cx="9144000" cy="5638800"/>
          </a:xfrm>
        </p:spPr>
        <p:txBody>
          <a:bodyPr>
            <a:normAutofit fontScale="70000" lnSpcReduction="20000"/>
          </a:bodyPr>
          <a:lstStyle/>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Elicit the evolution of the disease</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Progression of symptoms</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Appearances of new symptoms including treatments obtained and Response to treatment</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Spontaneous remissions and exacerbations and other related phenomena</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 Onset: acute or insidious</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Time and duration</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Character</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Volume, colour and consistency (fluids/liquids)</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location</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Progression</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Relieving</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Aggravating</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Associated factors</a:t>
            </a:r>
          </a:p>
          <a:p>
            <a:pPr marL="822960" lvl="2" eaLnBrk="1" fontAlgn="auto" hangingPunct="1">
              <a:spcBef>
                <a:spcPts val="370"/>
              </a:spcBef>
              <a:spcAft>
                <a:spcPts val="0"/>
              </a:spcAft>
              <a:buClr>
                <a:schemeClr val="accent1">
                  <a:tint val="60000"/>
                </a:schemeClr>
              </a:buClr>
              <a:buFont typeface="Wingdings" pitchFamily="2" charset="2"/>
              <a:buChar char="v"/>
              <a:defRPr/>
            </a:pPr>
            <a:r>
              <a:rPr lang="en-US" dirty="0" smtClean="0">
                <a:latin typeface="Times New Roman" pitchFamily="18" charset="0"/>
                <a:cs typeface="Times New Roman" pitchFamily="18" charset="0"/>
              </a:rPr>
              <a:t>Onset, location, course, severity, duration</a:t>
            </a:r>
          </a:p>
          <a:p>
            <a:pPr marL="822960" lvl="2" eaLnBrk="1" fontAlgn="auto" hangingPunct="1">
              <a:spcBef>
                <a:spcPts val="370"/>
              </a:spcBef>
              <a:spcAft>
                <a:spcPts val="0"/>
              </a:spcAft>
              <a:buClr>
                <a:schemeClr val="accent1">
                  <a:tint val="60000"/>
                </a:schemeClr>
              </a:buClr>
              <a:buFont typeface="Wingdings" pitchFamily="2" charset="2"/>
              <a:buChar char="v"/>
              <a:defRPr/>
            </a:pPr>
            <a:r>
              <a:rPr lang="en-US" dirty="0" smtClean="0">
                <a:latin typeface="Times New Roman" pitchFamily="18" charset="0"/>
                <a:cs typeface="Times New Roman" pitchFamily="18" charset="0"/>
              </a:rPr>
              <a:t>What increase/decrease the symptoms</a:t>
            </a:r>
          </a:p>
          <a:p>
            <a:pPr marL="822960" lvl="2" eaLnBrk="1" fontAlgn="auto" hangingPunct="1">
              <a:spcBef>
                <a:spcPts val="370"/>
              </a:spcBef>
              <a:spcAft>
                <a:spcPts val="0"/>
              </a:spcAft>
              <a:buClr>
                <a:schemeClr val="accent1">
                  <a:tint val="60000"/>
                </a:schemeClr>
              </a:buClr>
              <a:buFont typeface="Wingdings" pitchFamily="2" charset="2"/>
              <a:buChar char="v"/>
              <a:defRPr/>
            </a:pPr>
            <a:r>
              <a:rPr lang="en-US" dirty="0" smtClean="0">
                <a:latin typeface="Times New Roman" pitchFamily="18" charset="0"/>
                <a:cs typeface="Times New Roman" pitchFamily="18" charset="0"/>
              </a:rPr>
              <a:t>Associated symptoms</a:t>
            </a:r>
          </a:p>
          <a:p>
            <a:pPr marL="822960" lvl="2" eaLnBrk="1" fontAlgn="auto" hangingPunct="1">
              <a:spcBef>
                <a:spcPts val="370"/>
              </a:spcBef>
              <a:spcAft>
                <a:spcPts val="0"/>
              </a:spcAft>
              <a:buClr>
                <a:schemeClr val="accent1">
                  <a:tint val="60000"/>
                </a:schemeClr>
              </a:buClr>
              <a:buFont typeface="Wingdings" pitchFamily="2" charset="2"/>
              <a:buChar char="v"/>
              <a:defRPr/>
            </a:pPr>
            <a:r>
              <a:rPr lang="en-US" dirty="0" smtClean="0">
                <a:latin typeface="Times New Roman" pitchFamily="18" charset="0"/>
                <a:cs typeface="Times New Roman" pitchFamily="18" charset="0"/>
              </a:rPr>
              <a:t>Others symptoms to prove or disprove provisional diagnosis</a:t>
            </a:r>
          </a:p>
          <a:p>
            <a:pPr marL="822960" lvl="2" eaLnBrk="1" fontAlgn="auto" hangingPunct="1">
              <a:spcBef>
                <a:spcPts val="370"/>
              </a:spcBef>
              <a:spcAft>
                <a:spcPts val="0"/>
              </a:spcAft>
              <a:buClr>
                <a:schemeClr val="accent1">
                  <a:tint val="60000"/>
                </a:schemeClr>
              </a:buClr>
              <a:buFont typeface="Wingdings" pitchFamily="2" charset="2"/>
              <a:buChar char="v"/>
              <a:defRPr/>
            </a:pPr>
            <a:r>
              <a:rPr lang="en-US" dirty="0" smtClean="0">
                <a:latin typeface="Times New Roman" pitchFamily="18" charset="0"/>
                <a:cs typeface="Times New Roman" pitchFamily="18" charset="0"/>
              </a:rPr>
              <a:t>Investigations done(date, place and results)</a:t>
            </a:r>
          </a:p>
          <a:p>
            <a:pPr marL="822960" lvl="2" eaLnBrk="1" fontAlgn="auto" hangingPunct="1">
              <a:spcBef>
                <a:spcPts val="370"/>
              </a:spcBef>
              <a:spcAft>
                <a:spcPts val="0"/>
              </a:spcAft>
              <a:buClr>
                <a:schemeClr val="accent1">
                  <a:tint val="60000"/>
                </a:schemeClr>
              </a:buClr>
              <a:buFont typeface="Wingdings" pitchFamily="2" charset="2"/>
              <a:buChar char="v"/>
              <a:defRPr/>
            </a:pPr>
            <a:r>
              <a:rPr lang="en-US" dirty="0" smtClean="0">
                <a:latin typeface="Times New Roman" pitchFamily="18" charset="0"/>
                <a:cs typeface="Times New Roman" pitchFamily="18" charset="0"/>
              </a:rPr>
              <a:t>Treatment received both traditional and orthodox (details &amp; response)</a:t>
            </a:r>
          </a:p>
          <a:p>
            <a:pPr marL="822960" lvl="2" eaLnBrk="1" fontAlgn="auto" hangingPunct="1">
              <a:spcBef>
                <a:spcPts val="370"/>
              </a:spcBef>
              <a:spcAft>
                <a:spcPts val="0"/>
              </a:spcAft>
              <a:buClr>
                <a:schemeClr val="accent1">
                  <a:tint val="60000"/>
                </a:schemeClr>
              </a:buClr>
              <a:buFont typeface="Wingdings" pitchFamily="2" charset="2"/>
              <a:buChar char="v"/>
              <a:defRPr/>
            </a:pPr>
            <a:r>
              <a:rPr lang="en-US" dirty="0" smtClean="0">
                <a:latin typeface="Times New Roman" pitchFamily="18" charset="0"/>
                <a:cs typeface="Times New Roman" pitchFamily="18" charset="0"/>
              </a:rPr>
              <a:t>Any complications</a:t>
            </a:r>
            <a:endParaRPr lang="en-US" dirty="0">
              <a:latin typeface="Times New Roman" pitchFamily="18" charset="0"/>
              <a:cs typeface="Times New Roman" pitchFamily="18" charset="0"/>
            </a:endParaRPr>
          </a:p>
        </p:txBody>
      </p:sp>
      <p:sp>
        <p:nvSpPr>
          <p:cNvPr id="15364"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EE705EBD-6161-4460-A060-F89FECE3A5C1}" type="datetime1">
              <a:rPr lang="en-US" smtClean="0"/>
              <a:pPr fontAlgn="base">
                <a:spcBef>
                  <a:spcPct val="0"/>
                </a:spcBef>
                <a:spcAft>
                  <a:spcPct val="0"/>
                </a:spcAft>
                <a:defRPr/>
              </a:pPr>
              <a:t>2/23/2017</a:t>
            </a:fld>
            <a:endParaRPr lang="en-US" dirty="0" smtClean="0"/>
          </a:p>
        </p:txBody>
      </p:sp>
      <p:sp>
        <p:nvSpPr>
          <p:cNvPr id="5" name="Slide Number Placeholder 4"/>
          <p:cNvSpPr>
            <a:spLocks noGrp="1"/>
          </p:cNvSpPr>
          <p:nvPr>
            <p:ph type="sldNum" sz="quarter" idx="12"/>
          </p:nvPr>
        </p:nvSpPr>
        <p:spPr/>
        <p:txBody>
          <a:bodyPr/>
          <a:lstStyle/>
          <a:p>
            <a:pPr>
              <a:defRPr/>
            </a:pPr>
            <a:fld id="{045EF93E-33C5-44CA-B9A9-F9BF6403D16F}" type="slidenum">
              <a:rPr lang="en-US"/>
              <a:pPr>
                <a:defRPr/>
              </a:pPr>
              <a:t>10</a:t>
            </a:fld>
            <a:endParaRPr lang="en-US" dirty="0"/>
          </a:p>
        </p:txBody>
      </p:sp>
      <p:sp>
        <p:nvSpPr>
          <p:cNvPr id="15366" name="Footer Placeholder 5"/>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 Questioning</a:t>
            </a:r>
            <a:endParaRPr lang="en-US" dirty="0"/>
          </a:p>
        </p:txBody>
      </p:sp>
      <p:sp>
        <p:nvSpPr>
          <p:cNvPr id="3" name="Content Placeholder 2"/>
          <p:cNvSpPr>
            <a:spLocks noGrp="1"/>
          </p:cNvSpPr>
          <p:nvPr>
            <p:ph sz="quarter" idx="1"/>
          </p:nvPr>
        </p:nvSpPr>
        <p:spPr/>
        <p:txBody>
          <a:bodyPr/>
          <a:lstStyle/>
          <a:p>
            <a:r>
              <a:rPr lang="en-US" dirty="0" smtClean="0"/>
              <a:t>Helps to ask symptoms associated and also help in confirming presume diagnosis and exclude differentials.</a:t>
            </a:r>
            <a:endParaRPr lang="en-US" dirty="0"/>
          </a:p>
        </p:txBody>
      </p:sp>
      <p:sp>
        <p:nvSpPr>
          <p:cNvPr id="4" name="Date Placeholder 3"/>
          <p:cNvSpPr>
            <a:spLocks noGrp="1"/>
          </p:cNvSpPr>
          <p:nvPr>
            <p:ph type="dt" sz="half" idx="10"/>
          </p:nvPr>
        </p:nvSpPr>
        <p:spPr/>
        <p:txBody>
          <a:bodyPr/>
          <a:lstStyle/>
          <a:p>
            <a:pPr>
              <a:defRPr/>
            </a:pPr>
            <a:fld id="{AC00CA35-3FAC-448C-BD4B-DD38A0FC4192}" type="datetime1">
              <a:rPr lang="en-US" smtClean="0"/>
              <a:pPr>
                <a:defRPr/>
              </a:pPr>
              <a:t>2/23/2017</a:t>
            </a:fld>
            <a:endParaRPr lang="en-US" dirty="0"/>
          </a:p>
        </p:txBody>
      </p:sp>
      <p:sp>
        <p:nvSpPr>
          <p:cNvPr id="5" name="Footer Placeholder 4"/>
          <p:cNvSpPr>
            <a:spLocks noGrp="1"/>
          </p:cNvSpPr>
          <p:nvPr>
            <p:ph type="ftr" sz="quarter" idx="11"/>
          </p:nvPr>
        </p:nvSpPr>
        <p:spPr/>
        <p:txBody>
          <a:bodyPr/>
          <a:lstStyle/>
          <a:p>
            <a:pPr>
              <a:defRPr/>
            </a:pPr>
            <a:r>
              <a:rPr lang="en-US" smtClean="0"/>
              <a:t>UTG OBGYN</a:t>
            </a:r>
            <a:endParaRPr lang="en-US" dirty="0"/>
          </a:p>
        </p:txBody>
      </p:sp>
      <p:sp>
        <p:nvSpPr>
          <p:cNvPr id="6" name="Slide Number Placeholder 5"/>
          <p:cNvSpPr>
            <a:spLocks noGrp="1"/>
          </p:cNvSpPr>
          <p:nvPr>
            <p:ph type="sldNum" sz="quarter" idx="12"/>
          </p:nvPr>
        </p:nvSpPr>
        <p:spPr/>
        <p:txBody>
          <a:bodyPr/>
          <a:lstStyle/>
          <a:p>
            <a:pPr>
              <a:defRPr/>
            </a:pPr>
            <a:fld id="{B2955A30-79ED-4159-A632-A87D6E5D6100}" type="slidenum">
              <a:rPr lang="en-US" smtClean="0"/>
              <a:pPr>
                <a:defRPr/>
              </a:pPr>
              <a:t>11</a:t>
            </a:fld>
            <a:endParaRPr lang="en-US" dirty="0"/>
          </a:p>
        </p:txBody>
      </p:sp>
    </p:spTree>
    <p:extLst>
      <p:ext uri="{BB962C8B-B14F-4D97-AF65-F5344CB8AC3E}">
        <p14:creationId xmlns:p14="http://schemas.microsoft.com/office/powerpoint/2010/main" xmlns="" val="10407632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0" y="0"/>
            <a:ext cx="9144000" cy="838200"/>
          </a:xfrm>
        </p:spPr>
        <p:txBody>
          <a:bodyPr/>
          <a:lstStyle/>
          <a:p>
            <a:pPr algn="ctr" eaLnBrk="1" hangingPunct="1"/>
            <a:r>
              <a:rPr lang="en-US" dirty="0" smtClean="0">
                <a:latin typeface="Times New Roman" pitchFamily="18" charset="0"/>
                <a:cs typeface="Times New Roman" pitchFamily="18" charset="0"/>
              </a:rPr>
              <a:t>Systemic Review</a:t>
            </a:r>
          </a:p>
        </p:txBody>
      </p:sp>
      <p:sp>
        <p:nvSpPr>
          <p:cNvPr id="24579" name="Content Placeholder 2"/>
          <p:cNvSpPr>
            <a:spLocks noGrp="1"/>
          </p:cNvSpPr>
          <p:nvPr>
            <p:ph sz="quarter" idx="1"/>
          </p:nvPr>
        </p:nvSpPr>
        <p:spPr>
          <a:xfrm>
            <a:off x="0" y="1447800"/>
            <a:ext cx="9144000" cy="5410200"/>
          </a:xfrm>
        </p:spPr>
        <p:txBody>
          <a:bodyPr/>
          <a:lstStyle/>
          <a:p>
            <a:pPr eaLnBrk="1" hangingPunct="1"/>
            <a:r>
              <a:rPr lang="en-US" dirty="0" smtClean="0">
                <a:latin typeface="Times New Roman" pitchFamily="18" charset="0"/>
                <a:cs typeface="Times New Roman" pitchFamily="18" charset="0"/>
              </a:rPr>
              <a:t>Direct questioning</a:t>
            </a:r>
          </a:p>
          <a:p>
            <a:pPr lvl="1" eaLnBrk="1" hangingPunct="1">
              <a:buFont typeface="Wingdings" pitchFamily="2" charset="2"/>
              <a:buChar char="Ø"/>
            </a:pPr>
            <a:r>
              <a:rPr lang="en-US" dirty="0" smtClean="0">
                <a:latin typeface="Times New Roman" pitchFamily="18" charset="0"/>
                <a:cs typeface="Times New Roman" pitchFamily="18" charset="0"/>
              </a:rPr>
              <a:t>Nervous: </a:t>
            </a:r>
            <a:r>
              <a:rPr lang="en-US" sz="1200" dirty="0" smtClean="0">
                <a:latin typeface="Times New Roman" pitchFamily="18" charset="0"/>
                <a:cs typeface="Times New Roman" pitchFamily="18" charset="0"/>
              </a:rPr>
              <a:t>headache, dizziness, blurred vision, fever, convulsion,</a:t>
            </a:r>
          </a:p>
          <a:p>
            <a:pPr lvl="1" eaLnBrk="1" hangingPunct="1">
              <a:buFont typeface="Wingdings" pitchFamily="2" charset="2"/>
              <a:buChar char="Ø"/>
            </a:pPr>
            <a:r>
              <a:rPr lang="en-US" dirty="0" smtClean="0">
                <a:latin typeface="Times New Roman" pitchFamily="18" charset="0"/>
                <a:cs typeface="Times New Roman" pitchFamily="18" charset="0"/>
              </a:rPr>
              <a:t>CVS: </a:t>
            </a:r>
            <a:r>
              <a:rPr lang="en-US" sz="1200" dirty="0" smtClean="0">
                <a:latin typeface="Times New Roman" pitchFamily="18" charset="0"/>
                <a:cs typeface="Times New Roman" pitchFamily="18" charset="0"/>
              </a:rPr>
              <a:t>orthopnae, palpitation, leg swelling paroxysmal nocturnal dyspnaoe, exertional dyspnaoe</a:t>
            </a:r>
          </a:p>
          <a:p>
            <a:pPr lvl="1" eaLnBrk="1" hangingPunct="1">
              <a:buFont typeface="Wingdings" pitchFamily="2" charset="2"/>
              <a:buChar char="Ø"/>
            </a:pPr>
            <a:r>
              <a:rPr lang="en-US" dirty="0" smtClean="0">
                <a:latin typeface="Times New Roman" pitchFamily="18" charset="0"/>
                <a:cs typeface="Times New Roman" pitchFamily="18" charset="0"/>
              </a:rPr>
              <a:t>Respiratory: </a:t>
            </a:r>
            <a:r>
              <a:rPr lang="en-US" sz="1200" dirty="0" smtClean="0">
                <a:latin typeface="Times New Roman" pitchFamily="18" charset="0"/>
                <a:cs typeface="Times New Roman" pitchFamily="18" charset="0"/>
              </a:rPr>
              <a:t>cough, dyspnoae  tachypnae, chest pain, sputum, anosmia</a:t>
            </a:r>
          </a:p>
          <a:p>
            <a:pPr lvl="1" eaLnBrk="1" hangingPunct="1">
              <a:buFont typeface="Wingdings" pitchFamily="2" charset="2"/>
              <a:buChar char="Ø"/>
            </a:pPr>
            <a:r>
              <a:rPr lang="en-US" dirty="0" smtClean="0">
                <a:latin typeface="Times New Roman" pitchFamily="18" charset="0"/>
                <a:cs typeface="Times New Roman" pitchFamily="18" charset="0"/>
              </a:rPr>
              <a:t>Digestive: </a:t>
            </a:r>
            <a:r>
              <a:rPr lang="en-US" sz="1200" dirty="0" smtClean="0">
                <a:latin typeface="Times New Roman" pitchFamily="18" charset="0"/>
                <a:cs typeface="Times New Roman" pitchFamily="18" charset="0"/>
              </a:rPr>
              <a:t>vomiting, dysphagia, odnyphagia, abdominal pain, diarrhoea, jaundice, haematochezia, melenae,</a:t>
            </a:r>
          </a:p>
          <a:p>
            <a:pPr lvl="1" eaLnBrk="1" hangingPunct="1">
              <a:buFont typeface="Wingdings" pitchFamily="2" charset="2"/>
              <a:buChar char="Ø"/>
            </a:pPr>
            <a:r>
              <a:rPr lang="en-US" dirty="0" smtClean="0">
                <a:latin typeface="Times New Roman" pitchFamily="18" charset="0"/>
                <a:cs typeface="Times New Roman" pitchFamily="18" charset="0"/>
              </a:rPr>
              <a:t>Urinary: </a:t>
            </a:r>
            <a:r>
              <a:rPr lang="en-US" sz="1100" dirty="0" smtClean="0">
                <a:latin typeface="Times New Roman" pitchFamily="18" charset="0"/>
                <a:cs typeface="Times New Roman" pitchFamily="18" charset="0"/>
              </a:rPr>
              <a:t>incontinence, dysuria, frequency, urgency, precipitancy, retention, haematuria, loin pain</a:t>
            </a:r>
          </a:p>
          <a:p>
            <a:pPr lvl="1" eaLnBrk="1" hangingPunct="1">
              <a:buFont typeface="Wingdings" pitchFamily="2" charset="2"/>
              <a:buChar char="Ø"/>
            </a:pPr>
            <a:r>
              <a:rPr lang="en-US" dirty="0" smtClean="0">
                <a:latin typeface="Times New Roman" pitchFamily="18" charset="0"/>
                <a:cs typeface="Times New Roman" pitchFamily="18" charset="0"/>
              </a:rPr>
              <a:t>Reproductive: </a:t>
            </a:r>
            <a:r>
              <a:rPr lang="en-US" sz="1000" dirty="0" smtClean="0">
                <a:latin typeface="Times New Roman" pitchFamily="18" charset="0"/>
                <a:cs typeface="Times New Roman" pitchFamily="18" charset="0"/>
              </a:rPr>
              <a:t>bleeding PV relationship to menses (menorrhagia, dymenorrhoea, metrorrhagia, oligomenoorhea and polymenorrhea) and sex (postcoital bleeding), dysmenorrhea, abnormal vaginal discharge, vulva ulcers, papules or pustules, sexual dysfunction (dyspareunia/apareunia, frigidity, premature orgasm, nyphomania), rare sexual deversion  (homo, bi or transexuality), infertility</a:t>
            </a:r>
          </a:p>
          <a:p>
            <a:pPr lvl="1" eaLnBrk="1" hangingPunct="1">
              <a:buFont typeface="Wingdings" pitchFamily="2" charset="2"/>
              <a:buChar char="Ø"/>
            </a:pPr>
            <a:r>
              <a:rPr lang="en-US" dirty="0" smtClean="0">
                <a:latin typeface="Times New Roman" pitchFamily="18" charset="0"/>
                <a:cs typeface="Times New Roman" pitchFamily="18" charset="0"/>
              </a:rPr>
              <a:t>Musculoskeletal: </a:t>
            </a:r>
            <a:r>
              <a:rPr lang="en-US" sz="900" dirty="0" smtClean="0">
                <a:latin typeface="Times New Roman" pitchFamily="18" charset="0"/>
                <a:cs typeface="Times New Roman" pitchFamily="18" charset="0"/>
              </a:rPr>
              <a:t>joint pain, joint stiffness, joint swelling, muscle and bone deformity , pain  or atrophy</a:t>
            </a:r>
          </a:p>
          <a:p>
            <a:pPr eaLnBrk="1" hangingPunct="1"/>
            <a:endParaRPr lang="en-US" dirty="0" smtClean="0"/>
          </a:p>
        </p:txBody>
      </p:sp>
      <p:sp>
        <p:nvSpPr>
          <p:cNvPr id="24580"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7084ABA4-828A-4323-AD82-4A004E4F2F32}" type="datetime1">
              <a:rPr lang="en-US" smtClean="0"/>
              <a:pPr fontAlgn="base">
                <a:spcBef>
                  <a:spcPct val="0"/>
                </a:spcBef>
                <a:spcAft>
                  <a:spcPct val="0"/>
                </a:spcAft>
                <a:defRPr/>
              </a:pPr>
              <a:t>2/23/2017</a:t>
            </a:fld>
            <a:endParaRPr lang="en-US" dirty="0" smtClean="0"/>
          </a:p>
        </p:txBody>
      </p:sp>
      <p:sp>
        <p:nvSpPr>
          <p:cNvPr id="5" name="Slide Number Placeholder 4"/>
          <p:cNvSpPr>
            <a:spLocks noGrp="1"/>
          </p:cNvSpPr>
          <p:nvPr>
            <p:ph type="sldNum" sz="quarter" idx="12"/>
          </p:nvPr>
        </p:nvSpPr>
        <p:spPr/>
        <p:txBody>
          <a:bodyPr/>
          <a:lstStyle/>
          <a:p>
            <a:pPr>
              <a:defRPr/>
            </a:pPr>
            <a:fld id="{9E0F697C-67FC-4FB0-A0F4-FAD40191D541}" type="slidenum">
              <a:rPr lang="en-US"/>
              <a:pPr>
                <a:defRPr/>
              </a:pPr>
              <a:t>12</a:t>
            </a:fld>
            <a:endParaRPr lang="en-US" dirty="0"/>
          </a:p>
        </p:txBody>
      </p:sp>
      <p:sp>
        <p:nvSpPr>
          <p:cNvPr id="24582" name="Footer Placeholder 5"/>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Tree>
    <p:extLst>
      <p:ext uri="{BB962C8B-B14F-4D97-AF65-F5344CB8AC3E}">
        <p14:creationId xmlns:p14="http://schemas.microsoft.com/office/powerpoint/2010/main" xmlns="" val="7600896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685800"/>
          </a:xfrm>
        </p:spPr>
        <p:txBody>
          <a:bodyPr>
            <a:normAutofit fontScale="90000"/>
          </a:bodyPr>
          <a:lstStyle/>
          <a:p>
            <a:pPr algn="ctr" eaLnBrk="1" fontAlgn="auto" hangingPunct="1">
              <a:spcAft>
                <a:spcPts val="0"/>
              </a:spcAft>
              <a:defRPr/>
            </a:pPr>
            <a:r>
              <a:rPr lang="en-US" dirty="0" smtClean="0">
                <a:latin typeface="Times New Roman" pitchFamily="18" charset="0"/>
                <a:cs typeface="Times New Roman" pitchFamily="18" charset="0"/>
              </a:rPr>
              <a:t>Index Pregnancy</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0" y="762000"/>
            <a:ext cx="9144000" cy="6096000"/>
          </a:xfrm>
        </p:spPr>
        <p:txBody>
          <a:bodyPr>
            <a:normAutofit fontScale="77500" lnSpcReduction="20000"/>
          </a:bodyPr>
          <a:lstStyle/>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A chronological and concise account of the events in present pregnancy: is best obtained by enquiring about her pregnancy in the first, second and third trimester. </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If she was in postnatal period details of labour and delivery are relevant</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Planned / unplanned but welcome pregnancy including  any Assisted Reproduction Technology in cases of infertility</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Supported by partner/spouse</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Day of ovulation, Fertilization, conception. {assisted conception), ‘quickening’</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Illness and complications during this pregnancy</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Antenatal care</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When booking/registration</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Number and frequency of visits</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Type of care</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History and type examination done</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Investigation done and results</a:t>
            </a:r>
          </a:p>
          <a:p>
            <a:pPr marL="822960" lvl="2" eaLnBrk="1" fontAlgn="auto" hangingPunct="1">
              <a:spcBef>
                <a:spcPts val="370"/>
              </a:spcBef>
              <a:spcAft>
                <a:spcPts val="0"/>
              </a:spcAft>
              <a:buClr>
                <a:schemeClr val="accent1">
                  <a:tint val="60000"/>
                </a:schemeClr>
              </a:buClr>
              <a:buFont typeface="Wingdings" pitchFamily="2" charset="2"/>
              <a:buChar char="v"/>
              <a:defRPr/>
            </a:pPr>
            <a:r>
              <a:rPr lang="en-US" dirty="0" smtClean="0">
                <a:latin typeface="Times New Roman" pitchFamily="18" charset="0"/>
                <a:cs typeface="Times New Roman" pitchFamily="18" charset="0"/>
              </a:rPr>
              <a:t>Haematology</a:t>
            </a:r>
          </a:p>
          <a:p>
            <a:pPr marL="822960" lvl="2" eaLnBrk="1" fontAlgn="auto" hangingPunct="1">
              <a:spcBef>
                <a:spcPts val="370"/>
              </a:spcBef>
              <a:spcAft>
                <a:spcPts val="0"/>
              </a:spcAft>
              <a:buClr>
                <a:schemeClr val="accent1">
                  <a:tint val="60000"/>
                </a:schemeClr>
              </a:buClr>
              <a:buFont typeface="Wingdings" pitchFamily="2" charset="2"/>
              <a:buChar char="v"/>
              <a:defRPr/>
            </a:pPr>
            <a:r>
              <a:rPr lang="en-US" dirty="0" smtClean="0">
                <a:latin typeface="Times New Roman" pitchFamily="18" charset="0"/>
                <a:cs typeface="Times New Roman" pitchFamily="18" charset="0"/>
              </a:rPr>
              <a:t>urine</a:t>
            </a:r>
          </a:p>
          <a:p>
            <a:pPr marL="822960" lvl="2" eaLnBrk="1" fontAlgn="auto" hangingPunct="1">
              <a:spcBef>
                <a:spcPts val="370"/>
              </a:spcBef>
              <a:spcAft>
                <a:spcPts val="0"/>
              </a:spcAft>
              <a:buClr>
                <a:schemeClr val="accent1">
                  <a:tint val="60000"/>
                </a:schemeClr>
              </a:buClr>
              <a:buFont typeface="Wingdings" pitchFamily="2" charset="2"/>
              <a:buChar char="v"/>
              <a:defRPr/>
            </a:pPr>
            <a:r>
              <a:rPr lang="en-US" dirty="0" smtClean="0">
                <a:latin typeface="Times New Roman" pitchFamily="18" charset="0"/>
                <a:cs typeface="Times New Roman" pitchFamily="18" charset="0"/>
              </a:rPr>
              <a:t>Screening for infections and genetic anomalies'</a:t>
            </a:r>
          </a:p>
          <a:p>
            <a:pPr marL="822960" lvl="2" eaLnBrk="1" fontAlgn="auto" hangingPunct="1">
              <a:spcBef>
                <a:spcPts val="370"/>
              </a:spcBef>
              <a:spcAft>
                <a:spcPts val="0"/>
              </a:spcAft>
              <a:buClr>
                <a:schemeClr val="accent1">
                  <a:tint val="60000"/>
                </a:schemeClr>
              </a:buClr>
              <a:buFont typeface="Wingdings" pitchFamily="2" charset="2"/>
              <a:buChar char="v"/>
              <a:defRPr/>
            </a:pPr>
            <a:r>
              <a:rPr lang="en-US" dirty="0" smtClean="0">
                <a:latin typeface="Times New Roman" pitchFamily="18" charset="0"/>
                <a:cs typeface="Times New Roman" pitchFamily="18" charset="0"/>
              </a:rPr>
              <a:t>Imaging</a:t>
            </a:r>
          </a:p>
          <a:p>
            <a:pPr marL="548640" lvl="1" eaLnBrk="1" fontAlgn="auto" hangingPunct="1">
              <a:spcBef>
                <a:spcPts val="370"/>
              </a:spcBef>
              <a:spcAft>
                <a:spcPts val="0"/>
              </a:spcAft>
              <a:buFont typeface="Wingdings 2"/>
              <a:buChar char=""/>
              <a:defRPr/>
            </a:pPr>
            <a:r>
              <a:rPr lang="en-US" dirty="0" smtClean="0">
                <a:latin typeface="Times New Roman" pitchFamily="18" charset="0"/>
                <a:cs typeface="Times New Roman" pitchFamily="18" charset="0"/>
              </a:rPr>
              <a:t>Immunization and medications (type and when received)</a:t>
            </a:r>
          </a:p>
          <a:p>
            <a:pPr marL="548640" lvl="1" eaLnBrk="1" fontAlgn="auto" hangingPunct="1">
              <a:spcBef>
                <a:spcPts val="370"/>
              </a:spcBef>
              <a:spcAft>
                <a:spcPts val="0"/>
              </a:spcAft>
              <a:buFont typeface="Wingdings 2"/>
              <a:buChar char=""/>
              <a:defRPr/>
            </a:pPr>
            <a:r>
              <a:rPr lang="en-US" dirty="0" smtClean="0">
                <a:latin typeface="Times New Roman" pitchFamily="18" charset="0"/>
                <a:cs typeface="Times New Roman" pitchFamily="18" charset="0"/>
              </a:rPr>
              <a:t>Elicit likely exposure to hazard/teratogens including medications</a:t>
            </a:r>
          </a:p>
          <a:p>
            <a:pPr marL="548640" lvl="1" eaLnBrk="1" fontAlgn="auto" hangingPunct="1">
              <a:spcBef>
                <a:spcPts val="370"/>
              </a:spcBef>
              <a:spcAft>
                <a:spcPts val="0"/>
              </a:spcAft>
              <a:buFont typeface="Wingdings 2"/>
              <a:buChar char=""/>
              <a:defRPr/>
            </a:pPr>
            <a:endParaRPr lang="en-US" dirty="0" smtClean="0">
              <a:latin typeface="Times New Roman" pitchFamily="18" charset="0"/>
              <a:cs typeface="Times New Roman" pitchFamily="18" charset="0"/>
            </a:endParaRPr>
          </a:p>
          <a:p>
            <a:pPr marL="274320" indent="-274320" eaLnBrk="1" fontAlgn="auto" hangingPunct="1">
              <a:spcBef>
                <a:spcPts val="580"/>
              </a:spcBef>
              <a:spcAft>
                <a:spcPts val="0"/>
              </a:spcAft>
              <a:buFont typeface="Wingdings 2"/>
              <a:buChar char=""/>
              <a:defRPr/>
            </a:pPr>
            <a:endParaRPr lang="en-US" dirty="0"/>
          </a:p>
        </p:txBody>
      </p:sp>
      <p:sp>
        <p:nvSpPr>
          <p:cNvPr id="16388"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765A1ABD-2459-410D-8594-4981F88DE783}" type="datetime1">
              <a:rPr lang="en-US" smtClean="0"/>
              <a:pPr fontAlgn="base">
                <a:spcBef>
                  <a:spcPct val="0"/>
                </a:spcBef>
                <a:spcAft>
                  <a:spcPct val="0"/>
                </a:spcAft>
                <a:defRPr/>
              </a:pPr>
              <a:t>2/23/2017</a:t>
            </a:fld>
            <a:endParaRPr lang="en-US" dirty="0" smtClean="0"/>
          </a:p>
        </p:txBody>
      </p:sp>
      <p:sp>
        <p:nvSpPr>
          <p:cNvPr id="5" name="Slide Number Placeholder 4"/>
          <p:cNvSpPr>
            <a:spLocks noGrp="1"/>
          </p:cNvSpPr>
          <p:nvPr>
            <p:ph type="sldNum" sz="quarter" idx="12"/>
          </p:nvPr>
        </p:nvSpPr>
        <p:spPr/>
        <p:txBody>
          <a:bodyPr/>
          <a:lstStyle/>
          <a:p>
            <a:pPr>
              <a:defRPr/>
            </a:pPr>
            <a:fld id="{74FA9EB5-D810-4C20-BD5B-DFBAA6EEA775}" type="slidenum">
              <a:rPr lang="en-US"/>
              <a:pPr>
                <a:defRPr/>
              </a:pPr>
              <a:t>13</a:t>
            </a:fld>
            <a:endParaRPr lang="en-US" dirty="0"/>
          </a:p>
        </p:txBody>
      </p:sp>
      <p:sp>
        <p:nvSpPr>
          <p:cNvPr id="16390" name="Footer Placeholder 5"/>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txBody>
          <a:bodyPr>
            <a:normAutofit fontScale="90000"/>
          </a:bodyPr>
          <a:lstStyle/>
          <a:p>
            <a:pPr algn="ctr" eaLnBrk="1" fontAlgn="auto" hangingPunct="1">
              <a:spcAft>
                <a:spcPts val="0"/>
              </a:spcAft>
              <a:defRPr/>
            </a:pPr>
            <a:r>
              <a:rPr lang="en-US" dirty="0" smtClean="0">
                <a:latin typeface="Times New Roman" pitchFamily="18" charset="0"/>
                <a:cs typeface="Times New Roman" pitchFamily="18" charset="0"/>
              </a:rPr>
              <a:t>Past Obstetrics</a:t>
            </a:r>
            <a:endParaRPr lang="en-US" dirty="0">
              <a:latin typeface="Times New Roman" pitchFamily="18" charset="0"/>
              <a:cs typeface="Times New Roman" pitchFamily="18" charset="0"/>
            </a:endParaRPr>
          </a:p>
        </p:txBody>
      </p:sp>
      <p:sp>
        <p:nvSpPr>
          <p:cNvPr id="17411" name="Content Placeholder 2"/>
          <p:cNvSpPr>
            <a:spLocks noGrp="1"/>
          </p:cNvSpPr>
          <p:nvPr>
            <p:ph sz="quarter" idx="1"/>
          </p:nvPr>
        </p:nvSpPr>
        <p:spPr>
          <a:xfrm>
            <a:off x="0" y="762000"/>
            <a:ext cx="4503738" cy="6096000"/>
          </a:xfrm>
        </p:spPr>
        <p:txBody>
          <a:bodyPr/>
          <a:lstStyle/>
          <a:p>
            <a:pPr eaLnBrk="1" hangingPunct="1"/>
            <a:r>
              <a:rPr lang="en-US" dirty="0" smtClean="0">
                <a:latin typeface="Times New Roman" pitchFamily="18" charset="0"/>
                <a:cs typeface="Times New Roman" pitchFamily="18" charset="0"/>
              </a:rPr>
              <a:t>Date/years ago of confinement in chronological order including abortions and </a:t>
            </a:r>
            <a:r>
              <a:rPr lang="en-US" dirty="0" err="1" smtClean="0">
                <a:latin typeface="Times New Roman" pitchFamily="18" charset="0"/>
                <a:cs typeface="Times New Roman" pitchFamily="18" charset="0"/>
              </a:rPr>
              <a:t>ectopics</a:t>
            </a:r>
            <a:endParaRPr lang="en-US" dirty="0" smtClean="0">
              <a:latin typeface="Times New Roman" pitchFamily="18" charset="0"/>
              <a:cs typeface="Times New Roman" pitchFamily="18" charset="0"/>
            </a:endParaRPr>
          </a:p>
          <a:p>
            <a:pPr eaLnBrk="1" hangingPunct="1"/>
            <a:r>
              <a:rPr lang="en-US" dirty="0" smtClean="0">
                <a:latin typeface="Times New Roman" pitchFamily="18" charset="0"/>
                <a:cs typeface="Times New Roman" pitchFamily="18" charset="0"/>
              </a:rPr>
              <a:t>Antenatal illness, care and complications</a:t>
            </a:r>
          </a:p>
          <a:p>
            <a:pPr eaLnBrk="1" hangingPunct="1"/>
            <a:r>
              <a:rPr lang="en-US" dirty="0" smtClean="0">
                <a:latin typeface="Times New Roman" pitchFamily="18" charset="0"/>
                <a:cs typeface="Times New Roman" pitchFamily="18" charset="0"/>
              </a:rPr>
              <a:t>Maturity(preterm/term)</a:t>
            </a:r>
          </a:p>
          <a:p>
            <a:pPr eaLnBrk="1" hangingPunct="1"/>
            <a:r>
              <a:rPr lang="en-US" dirty="0" smtClean="0">
                <a:latin typeface="Times New Roman" pitchFamily="18" charset="0"/>
                <a:cs typeface="Times New Roman" pitchFamily="18" charset="0"/>
              </a:rPr>
              <a:t>Onset of labour (spontaneous/induced)</a:t>
            </a:r>
          </a:p>
          <a:p>
            <a:pPr lvl="1" eaLnBrk="1" hangingPunct="1">
              <a:buFont typeface="Wingdings" pitchFamily="2" charset="2"/>
              <a:buChar char="Ø"/>
            </a:pPr>
            <a:r>
              <a:rPr lang="en-US" dirty="0" smtClean="0">
                <a:latin typeface="Times New Roman" pitchFamily="18" charset="0"/>
                <a:cs typeface="Times New Roman" pitchFamily="18" charset="0"/>
              </a:rPr>
              <a:t>Place &amp; Mode of delivery</a:t>
            </a:r>
          </a:p>
          <a:p>
            <a:pPr lvl="1" eaLnBrk="1" hangingPunct="1">
              <a:buFont typeface="Wingdings" pitchFamily="2" charset="2"/>
              <a:buChar char="Ø"/>
            </a:pPr>
            <a:r>
              <a:rPr lang="en-US" dirty="0" smtClean="0">
                <a:latin typeface="Times New Roman" pitchFamily="18" charset="0"/>
                <a:cs typeface="Times New Roman" pitchFamily="18" charset="0"/>
              </a:rPr>
              <a:t>outcome</a:t>
            </a:r>
          </a:p>
          <a:p>
            <a:pPr lvl="1" eaLnBrk="1" hangingPunct="1">
              <a:buFont typeface="Wingdings" pitchFamily="2" charset="2"/>
              <a:buChar char="Ø"/>
            </a:pPr>
            <a:r>
              <a:rPr lang="en-US" dirty="0" smtClean="0">
                <a:latin typeface="Times New Roman" pitchFamily="18" charset="0"/>
                <a:cs typeface="Times New Roman" pitchFamily="18" charset="0"/>
              </a:rPr>
              <a:t>Baby’s sex</a:t>
            </a:r>
          </a:p>
          <a:p>
            <a:pPr lvl="1" eaLnBrk="1" hangingPunct="1">
              <a:buFont typeface="Wingdings" pitchFamily="2" charset="2"/>
              <a:buChar char="Ø"/>
            </a:pPr>
            <a:r>
              <a:rPr lang="en-US" dirty="0" smtClean="0">
                <a:latin typeface="Times New Roman" pitchFamily="18" charset="0"/>
                <a:cs typeface="Times New Roman" pitchFamily="18" charset="0"/>
              </a:rPr>
              <a:t>Baby’s birth weight</a:t>
            </a:r>
          </a:p>
          <a:p>
            <a:pPr lvl="1" eaLnBrk="1" hangingPunct="1">
              <a:buFont typeface="Wingdings" pitchFamily="2" charset="2"/>
              <a:buChar char="Ø"/>
            </a:pPr>
            <a:r>
              <a:rPr lang="en-US" dirty="0" smtClean="0">
                <a:latin typeface="Times New Roman" pitchFamily="18" charset="0"/>
                <a:cs typeface="Times New Roman" pitchFamily="18" charset="0"/>
              </a:rPr>
              <a:t>Resuscitations, PPH etc</a:t>
            </a:r>
          </a:p>
          <a:p>
            <a:pPr eaLnBrk="1" hangingPunct="1"/>
            <a:endParaRPr lang="en-US" dirty="0" smtClean="0"/>
          </a:p>
        </p:txBody>
      </p:sp>
      <p:sp>
        <p:nvSpPr>
          <p:cNvPr id="17412" name="Content Placeholder 3"/>
          <p:cNvSpPr>
            <a:spLocks noGrp="1"/>
          </p:cNvSpPr>
          <p:nvPr>
            <p:ph sz="quarter" idx="2"/>
          </p:nvPr>
        </p:nvSpPr>
        <p:spPr>
          <a:xfrm>
            <a:off x="4656138" y="762000"/>
            <a:ext cx="4487862" cy="6096000"/>
          </a:xfrm>
        </p:spPr>
        <p:txBody>
          <a:bodyPr/>
          <a:lstStyle/>
          <a:p>
            <a:pPr eaLnBrk="1" hangingPunct="1"/>
            <a:r>
              <a:rPr lang="en-US" dirty="0" smtClean="0">
                <a:latin typeface="Times New Roman" pitchFamily="18" charset="0"/>
                <a:cs typeface="Times New Roman" pitchFamily="18" charset="0"/>
              </a:rPr>
              <a:t>Postnatal complications</a:t>
            </a:r>
          </a:p>
          <a:p>
            <a:pPr lvl="1" eaLnBrk="1" hangingPunct="1">
              <a:buFont typeface="Wingdings" pitchFamily="2" charset="2"/>
              <a:buChar char="Ø"/>
            </a:pPr>
            <a:r>
              <a:rPr lang="en-US" dirty="0" smtClean="0">
                <a:latin typeface="Times New Roman" pitchFamily="18" charset="0"/>
                <a:cs typeface="Times New Roman" pitchFamily="18" charset="0"/>
              </a:rPr>
              <a:t>Neonatal outcome</a:t>
            </a:r>
          </a:p>
          <a:p>
            <a:pPr lvl="1" eaLnBrk="1" hangingPunct="1">
              <a:buFont typeface="Wingdings" pitchFamily="2" charset="2"/>
              <a:buChar char="Ø"/>
            </a:pPr>
            <a:r>
              <a:rPr lang="en-US" dirty="0" smtClean="0">
                <a:latin typeface="Times New Roman" pitchFamily="18" charset="0"/>
                <a:cs typeface="Times New Roman" pitchFamily="18" charset="0"/>
              </a:rPr>
              <a:t>Mode of feeding</a:t>
            </a:r>
          </a:p>
          <a:p>
            <a:pPr lvl="1" eaLnBrk="1" hangingPunct="1">
              <a:buFont typeface="Wingdings" pitchFamily="2" charset="2"/>
              <a:buChar char="Ø"/>
            </a:pPr>
            <a:r>
              <a:rPr lang="en-US" dirty="0" smtClean="0">
                <a:latin typeface="Times New Roman" pitchFamily="18" charset="0"/>
                <a:cs typeface="Times New Roman" pitchFamily="18" charset="0"/>
              </a:rPr>
              <a:t>Type and duration of infant feeding</a:t>
            </a:r>
          </a:p>
          <a:p>
            <a:pPr lvl="1" eaLnBrk="1" hangingPunct="1">
              <a:buFont typeface="Wingdings" pitchFamily="2" charset="2"/>
              <a:buChar char="Ø"/>
            </a:pPr>
            <a:r>
              <a:rPr lang="en-US" dirty="0" smtClean="0">
                <a:latin typeface="Times New Roman" pitchFamily="18" charset="0"/>
                <a:cs typeface="Times New Roman" pitchFamily="18" charset="0"/>
              </a:rPr>
              <a:t>Health status age of the child presently. </a:t>
            </a:r>
          </a:p>
          <a:p>
            <a:pPr eaLnBrk="1" hangingPunct="1"/>
            <a:r>
              <a:rPr lang="en-US" dirty="0" smtClean="0"/>
              <a:t>Abortions and ectopic age of termination, mode of termination post termination complications</a:t>
            </a:r>
          </a:p>
        </p:txBody>
      </p:sp>
      <p:sp>
        <p:nvSpPr>
          <p:cNvPr id="17413" name="Date Placeholder 4"/>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A9E7F479-FB22-4D33-8580-C2765743866F}" type="datetime1">
              <a:rPr lang="en-US" smtClean="0"/>
              <a:pPr fontAlgn="base">
                <a:spcBef>
                  <a:spcPct val="0"/>
                </a:spcBef>
                <a:spcAft>
                  <a:spcPct val="0"/>
                </a:spcAft>
                <a:defRPr/>
              </a:pPr>
              <a:t>2/23/2017</a:t>
            </a:fld>
            <a:endParaRPr lang="en-US" dirty="0" smtClean="0"/>
          </a:p>
        </p:txBody>
      </p:sp>
      <p:sp>
        <p:nvSpPr>
          <p:cNvPr id="6" name="Slide Number Placeholder 5"/>
          <p:cNvSpPr>
            <a:spLocks noGrp="1"/>
          </p:cNvSpPr>
          <p:nvPr>
            <p:ph type="sldNum" sz="quarter" idx="12"/>
          </p:nvPr>
        </p:nvSpPr>
        <p:spPr/>
        <p:txBody>
          <a:bodyPr/>
          <a:lstStyle/>
          <a:p>
            <a:pPr>
              <a:defRPr/>
            </a:pPr>
            <a:fld id="{AF7BE715-2867-4B48-B60D-53B91F22DE3B}" type="slidenum">
              <a:rPr lang="en-US"/>
              <a:pPr>
                <a:defRPr/>
              </a:pPr>
              <a:t>14</a:t>
            </a:fld>
            <a:endParaRPr lang="en-US" dirty="0"/>
          </a:p>
        </p:txBody>
      </p:sp>
      <p:sp>
        <p:nvSpPr>
          <p:cNvPr id="17415" name="Footer Placeholder 6"/>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txBody>
          <a:bodyPr>
            <a:normAutofit fontScale="90000"/>
          </a:bodyPr>
          <a:lstStyle/>
          <a:p>
            <a:pPr algn="ctr" eaLnBrk="1" fontAlgn="auto" hangingPunct="1">
              <a:spcAft>
                <a:spcPts val="0"/>
              </a:spcAft>
              <a:defRPr/>
            </a:pPr>
            <a:r>
              <a:rPr lang="en-US" dirty="0" smtClean="0">
                <a:latin typeface="Times New Roman" pitchFamily="18" charset="0"/>
                <a:cs typeface="Times New Roman" pitchFamily="18" charset="0"/>
              </a:rPr>
              <a:t>Gynaecological History</a:t>
            </a:r>
            <a:r>
              <a:rPr lang="en-US" dirty="0" smtClean="0"/>
              <a:t> </a:t>
            </a:r>
            <a:endParaRPr lang="en-US" dirty="0"/>
          </a:p>
        </p:txBody>
      </p:sp>
      <p:sp>
        <p:nvSpPr>
          <p:cNvPr id="3" name="Content Placeholder 2"/>
          <p:cNvSpPr>
            <a:spLocks noGrp="1"/>
          </p:cNvSpPr>
          <p:nvPr>
            <p:ph sz="quarter" idx="1"/>
          </p:nvPr>
        </p:nvSpPr>
        <p:spPr>
          <a:xfrm>
            <a:off x="0" y="685800"/>
            <a:ext cx="4503738" cy="5562600"/>
          </a:xfrm>
        </p:spPr>
        <p:txBody>
          <a:bodyPr>
            <a:normAutofit fontScale="70000" lnSpcReduction="20000"/>
          </a:bodyPr>
          <a:lstStyle/>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Age at menarche</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LMP</a:t>
            </a:r>
            <a:r>
              <a:rPr lang="en-US" dirty="0" smtClean="0">
                <a:latin typeface="Times New Roman" pitchFamily="18" charset="0"/>
                <a:cs typeface="Times New Roman" pitchFamily="18" charset="0"/>
                <a:sym typeface="Wingdings 3" pitchFamily="18" charset="2"/>
              </a:rPr>
              <a:t> (was it conform to the usual in terms of timing, volume, and appearance)</a:t>
            </a:r>
            <a:endParaRPr lang="en-US" dirty="0" smtClean="0">
              <a:latin typeface="Times New Roman" pitchFamily="18" charset="0"/>
              <a:cs typeface="Times New Roman" pitchFamily="18" charset="0"/>
            </a:endParaRP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Previous menses</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When</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Cycle length</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Duration of menses</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Sure</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Reliable</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Symptoms: premenstrual tension, dysmenorrhoea, menorrhagia, intermenstrual, postcoital bleeding etc</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Previous Menstrual Period PMP</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Pap’s Smear:</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 Last Smear</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when, </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Where</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results</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Awareness and compliance on follow up</a:t>
            </a:r>
          </a:p>
          <a:p>
            <a:pPr marL="274320" indent="-274320" eaLnBrk="1" fontAlgn="auto" hangingPunct="1">
              <a:spcBef>
                <a:spcPts val="580"/>
              </a:spcBef>
              <a:spcAft>
                <a:spcPts val="0"/>
              </a:spcAft>
              <a:buFont typeface="Wingdings 2"/>
              <a:buChar char=""/>
              <a:defRPr/>
            </a:pPr>
            <a:endParaRPr lang="en-US" dirty="0" smtClean="0">
              <a:latin typeface="Times New Roman" pitchFamily="18" charset="0"/>
              <a:cs typeface="Times New Roman" pitchFamily="18" charset="0"/>
            </a:endParaRPr>
          </a:p>
          <a:p>
            <a:pPr marL="274320" indent="-274320" eaLnBrk="1" fontAlgn="auto" hangingPunct="1">
              <a:spcBef>
                <a:spcPts val="580"/>
              </a:spcBef>
              <a:spcAft>
                <a:spcPts val="0"/>
              </a:spcAft>
              <a:buFont typeface="Wingdings 2"/>
              <a:buChar char=""/>
              <a:defRPr/>
            </a:pPr>
            <a:endParaRPr lang="en-US" dirty="0"/>
          </a:p>
        </p:txBody>
      </p:sp>
      <p:sp>
        <p:nvSpPr>
          <p:cNvPr id="4" name="Content Placeholder 3"/>
          <p:cNvSpPr>
            <a:spLocks noGrp="1"/>
          </p:cNvSpPr>
          <p:nvPr>
            <p:ph sz="quarter" idx="2"/>
          </p:nvPr>
        </p:nvSpPr>
        <p:spPr>
          <a:xfrm>
            <a:off x="4656138" y="685800"/>
            <a:ext cx="4487862" cy="5638800"/>
          </a:xfrm>
        </p:spPr>
        <p:txBody>
          <a:bodyPr>
            <a:normAutofit fontScale="70000" lnSpcReduction="20000"/>
          </a:bodyPr>
          <a:lstStyle/>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Contraceptives/birth Control Methods: </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current method, what, when  started, satisfaction and any side effects.</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Previous methods: what, when and why stopped</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Sexual Transmitted Infections and treatments</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Sexual History: </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Number of life time partners</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orientation,</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frequency </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Satisfaction </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problems(dyspareuna, premature ejaculation, impotence)</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Hx of Infertility</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Future fertility desires</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Self breast examination</a:t>
            </a:r>
          </a:p>
          <a:p>
            <a:pPr marL="274320" indent="-274320" eaLnBrk="1" fontAlgn="auto" hangingPunct="1">
              <a:spcBef>
                <a:spcPts val="580"/>
              </a:spcBef>
              <a:spcAft>
                <a:spcPts val="0"/>
              </a:spcAft>
              <a:buFont typeface="Wingdings 2"/>
              <a:buChar char=""/>
              <a:defRPr/>
            </a:pPr>
            <a:r>
              <a:rPr lang="en-US" dirty="0" err="1" smtClean="0">
                <a:latin typeface="Times New Roman" pitchFamily="18" charset="0"/>
                <a:cs typeface="Times New Roman" pitchFamily="18" charset="0"/>
              </a:rPr>
              <a:t>Gynae</a:t>
            </a:r>
            <a:r>
              <a:rPr lang="en-US" dirty="0" smtClean="0">
                <a:latin typeface="Times New Roman" pitchFamily="18" charset="0"/>
                <a:cs typeface="Times New Roman" pitchFamily="18" charset="0"/>
              </a:rPr>
              <a:t> Operations: cone biopsy, cerclage, endometrial ablation etc</a:t>
            </a:r>
            <a:endParaRPr lang="en-US" dirty="0"/>
          </a:p>
        </p:txBody>
      </p:sp>
      <p:sp>
        <p:nvSpPr>
          <p:cNvPr id="18437" name="Date Placeholder 4"/>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AAC44FB8-AB8D-42B6-92A9-13C279EDADCB}" type="datetime1">
              <a:rPr lang="en-US" smtClean="0"/>
              <a:pPr fontAlgn="base">
                <a:spcBef>
                  <a:spcPct val="0"/>
                </a:spcBef>
                <a:spcAft>
                  <a:spcPct val="0"/>
                </a:spcAft>
                <a:defRPr/>
              </a:pPr>
              <a:t>2/23/2017</a:t>
            </a:fld>
            <a:endParaRPr lang="en-US" dirty="0" smtClean="0"/>
          </a:p>
        </p:txBody>
      </p:sp>
      <p:sp>
        <p:nvSpPr>
          <p:cNvPr id="6" name="Slide Number Placeholder 5"/>
          <p:cNvSpPr>
            <a:spLocks noGrp="1"/>
          </p:cNvSpPr>
          <p:nvPr>
            <p:ph type="sldNum" sz="quarter" idx="12"/>
          </p:nvPr>
        </p:nvSpPr>
        <p:spPr/>
        <p:txBody>
          <a:bodyPr/>
          <a:lstStyle/>
          <a:p>
            <a:pPr>
              <a:defRPr/>
            </a:pPr>
            <a:fld id="{97B742D1-6BDD-4712-BD07-0804CBF2B416}" type="slidenum">
              <a:rPr lang="en-US"/>
              <a:pPr>
                <a:defRPr/>
              </a:pPr>
              <a:t>15</a:t>
            </a:fld>
            <a:endParaRPr lang="en-US" dirty="0"/>
          </a:p>
        </p:txBody>
      </p:sp>
      <p:sp>
        <p:nvSpPr>
          <p:cNvPr id="18439" name="Footer Placeholder 6"/>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history</a:t>
            </a:r>
            <a:endParaRPr lang="en-US" dirty="0"/>
          </a:p>
        </p:txBody>
      </p:sp>
      <p:sp>
        <p:nvSpPr>
          <p:cNvPr id="3" name="Content Placeholder 2"/>
          <p:cNvSpPr>
            <a:spLocks noGrp="1"/>
          </p:cNvSpPr>
          <p:nvPr>
            <p:ph sz="quarter" idx="1"/>
          </p:nvPr>
        </p:nvSpPr>
        <p:spPr>
          <a:xfrm>
            <a:off x="914400" y="1447800"/>
            <a:ext cx="7772400" cy="4724400"/>
          </a:xfrm>
        </p:spPr>
        <p:txBody>
          <a:bodyPr/>
          <a:lstStyle/>
          <a:p>
            <a:pPr eaLnBrk="1" hangingPunct="1"/>
            <a:r>
              <a:rPr lang="en-US" sz="2000" dirty="0" smtClean="0">
                <a:latin typeface="Times New Roman" pitchFamily="18" charset="0"/>
                <a:cs typeface="Times New Roman" pitchFamily="18" charset="0"/>
              </a:rPr>
              <a:t>Some medical conditions may have impact on the course of the pregnancy  or </a:t>
            </a:r>
          </a:p>
          <a:p>
            <a:pPr lvl="1" eaLnBrk="1" hangingPunct="1">
              <a:buFont typeface="Wingdings" pitchFamily="2" charset="2"/>
              <a:buChar char="Ø"/>
            </a:pPr>
            <a:r>
              <a:rPr lang="en-US" sz="2000" dirty="0" smtClean="0">
                <a:latin typeface="Times New Roman" pitchFamily="18" charset="0"/>
                <a:cs typeface="Times New Roman" pitchFamily="18" charset="0"/>
              </a:rPr>
              <a:t>the pregnancy may have an impact on the medical condition examples HPT, DM, Sickle cell, heart </a:t>
            </a:r>
            <a:r>
              <a:rPr lang="en-US" sz="2000" dirty="0" err="1" smtClean="0">
                <a:latin typeface="Times New Roman" pitchFamily="18" charset="0"/>
                <a:cs typeface="Times New Roman" pitchFamily="18" charset="0"/>
              </a:rPr>
              <a:t>dx</a:t>
            </a:r>
            <a:r>
              <a:rPr lang="en-US" sz="2000" dirty="0" smtClean="0">
                <a:latin typeface="Times New Roman" pitchFamily="18" charset="0"/>
                <a:cs typeface="Times New Roman" pitchFamily="18" charset="0"/>
              </a:rPr>
              <a:t>, liver </a:t>
            </a:r>
            <a:r>
              <a:rPr lang="en-US" sz="2000" dirty="0" err="1" smtClean="0">
                <a:latin typeface="Times New Roman" pitchFamily="18" charset="0"/>
                <a:cs typeface="Times New Roman" pitchFamily="18" charset="0"/>
              </a:rPr>
              <a:t>dx</a:t>
            </a:r>
            <a:r>
              <a:rPr lang="en-US" sz="2000" dirty="0" smtClean="0">
                <a:latin typeface="Times New Roman" pitchFamily="18" charset="0"/>
                <a:cs typeface="Times New Roman" pitchFamily="18" charset="0"/>
              </a:rPr>
              <a:t>, renal </a:t>
            </a:r>
            <a:r>
              <a:rPr lang="en-US" sz="2000" dirty="0" err="1" smtClean="0">
                <a:latin typeface="Times New Roman" pitchFamily="18" charset="0"/>
                <a:cs typeface="Times New Roman" pitchFamily="18" charset="0"/>
              </a:rPr>
              <a:t>dx</a:t>
            </a:r>
            <a:r>
              <a:rPr lang="en-US" sz="2000" dirty="0" smtClean="0">
                <a:latin typeface="Times New Roman" pitchFamily="18" charset="0"/>
                <a:cs typeface="Times New Roman" pitchFamily="18" charset="0"/>
              </a:rPr>
              <a:t>, thyroid </a:t>
            </a:r>
            <a:r>
              <a:rPr lang="en-US" sz="2000" dirty="0" err="1" smtClean="0">
                <a:latin typeface="Times New Roman" pitchFamily="18" charset="0"/>
                <a:cs typeface="Times New Roman" pitchFamily="18" charset="0"/>
              </a:rPr>
              <a:t>dx</a:t>
            </a:r>
            <a:r>
              <a:rPr lang="en-US" sz="2000" dirty="0" smtClean="0">
                <a:latin typeface="Times New Roman" pitchFamily="18" charset="0"/>
                <a:cs typeface="Times New Roman" pitchFamily="18" charset="0"/>
              </a:rPr>
              <a:t> etc</a:t>
            </a:r>
          </a:p>
          <a:p>
            <a:pPr eaLnBrk="1" hangingPunct="1"/>
            <a:r>
              <a:rPr lang="en-US" sz="2000" dirty="0" smtClean="0">
                <a:latin typeface="Times New Roman" pitchFamily="18" charset="0"/>
                <a:cs typeface="Times New Roman" pitchFamily="18" charset="0"/>
              </a:rPr>
              <a:t>Previous and Present Significant Illness not related to symptoms</a:t>
            </a:r>
          </a:p>
          <a:p>
            <a:pPr eaLnBrk="1" hangingPunct="1"/>
            <a:endParaRPr lang="en-US" sz="2000" dirty="0" smtClean="0">
              <a:latin typeface="Times New Roman" pitchFamily="18" charset="0"/>
              <a:cs typeface="Times New Roman" pitchFamily="18" charset="0"/>
            </a:endParaRPr>
          </a:p>
          <a:p>
            <a:pPr lvl="1" eaLnBrk="1" hangingPunct="1">
              <a:buFont typeface="Wingdings" pitchFamily="2" charset="2"/>
              <a:buChar char="Ø"/>
            </a:pPr>
            <a:r>
              <a:rPr lang="en-US" sz="2000" dirty="0" smtClean="0">
                <a:latin typeface="Times New Roman" pitchFamily="18" charset="0"/>
                <a:cs typeface="Times New Roman" pitchFamily="18" charset="0"/>
              </a:rPr>
              <a:t>Medical: Mostly chronic illness e.g. diabetes, hypertension, asthma, tuberculosis, sickle cell and other genetic diseases, renal </a:t>
            </a:r>
            <a:r>
              <a:rPr lang="en-US" sz="2000" dirty="0" err="1" smtClean="0">
                <a:latin typeface="Times New Roman" pitchFamily="18" charset="0"/>
                <a:cs typeface="Times New Roman" pitchFamily="18" charset="0"/>
              </a:rPr>
              <a:t>dx</a:t>
            </a:r>
            <a:r>
              <a:rPr lang="en-US" sz="2000" dirty="0" smtClean="0">
                <a:latin typeface="Times New Roman" pitchFamily="18" charset="0"/>
                <a:cs typeface="Times New Roman" pitchFamily="18" charset="0"/>
              </a:rPr>
              <a:t>, liver </a:t>
            </a:r>
            <a:r>
              <a:rPr lang="en-US" sz="2000" dirty="0" err="1" smtClean="0">
                <a:latin typeface="Times New Roman" pitchFamily="18" charset="0"/>
                <a:cs typeface="Times New Roman" pitchFamily="18" charset="0"/>
              </a:rPr>
              <a:t>dx</a:t>
            </a:r>
            <a:r>
              <a:rPr lang="en-US" sz="2000" dirty="0" smtClean="0">
                <a:latin typeface="Times New Roman" pitchFamily="18" charset="0"/>
                <a:cs typeface="Times New Roman" pitchFamily="18" charset="0"/>
              </a:rPr>
              <a:t>, thyroid </a:t>
            </a:r>
            <a:r>
              <a:rPr lang="en-US" sz="2000" dirty="0" err="1" smtClean="0">
                <a:latin typeface="Times New Roman" pitchFamily="18" charset="0"/>
                <a:cs typeface="Times New Roman" pitchFamily="18" charset="0"/>
              </a:rPr>
              <a:t>dx</a:t>
            </a:r>
            <a:r>
              <a:rPr lang="en-US" sz="2000" dirty="0" smtClean="0">
                <a:latin typeface="Times New Roman" pitchFamily="18" charset="0"/>
                <a:cs typeface="Times New Roman" pitchFamily="18" charset="0"/>
              </a:rPr>
              <a:t>, psychiatric disorders, HIV etc</a:t>
            </a:r>
          </a:p>
          <a:p>
            <a:pPr lvl="1" eaLnBrk="1" hangingPunct="1">
              <a:buFont typeface="Wingdings" pitchFamily="2" charset="2"/>
              <a:buChar char="Ø"/>
            </a:pPr>
            <a:endParaRPr lang="en-US" sz="2000" dirty="0" smtClean="0">
              <a:latin typeface="Times New Roman" pitchFamily="18" charset="0"/>
              <a:cs typeface="Times New Roman" pitchFamily="18" charset="0"/>
            </a:endParaRPr>
          </a:p>
          <a:p>
            <a:pPr lvl="1" eaLnBrk="1" hangingPunct="1">
              <a:buFont typeface="Wingdings" pitchFamily="2" charset="2"/>
              <a:buChar char="Ø"/>
            </a:pPr>
            <a:r>
              <a:rPr lang="en-US" sz="2000" dirty="0" smtClean="0">
                <a:latin typeface="Times New Roman" pitchFamily="18" charset="0"/>
                <a:cs typeface="Times New Roman" pitchFamily="18" charset="0"/>
              </a:rPr>
              <a:t>Previous Surgical &amp; Anesthesia Experiences</a:t>
            </a:r>
          </a:p>
          <a:p>
            <a:pPr lvl="1" eaLnBrk="1" hangingPunct="1">
              <a:buFont typeface="Wingdings" pitchFamily="2" charset="2"/>
              <a:buChar char="Ø"/>
            </a:pPr>
            <a:endParaRPr lang="en-US" sz="2000" dirty="0" smtClean="0">
              <a:latin typeface="Times New Roman" pitchFamily="18" charset="0"/>
              <a:cs typeface="Times New Roman" pitchFamily="18" charset="0"/>
            </a:endParaRPr>
          </a:p>
          <a:p>
            <a:pPr lvl="1" eaLnBrk="1" hangingPunct="1">
              <a:buFont typeface="Wingdings" pitchFamily="2" charset="2"/>
              <a:buChar char="Ø"/>
            </a:pPr>
            <a:r>
              <a:rPr lang="en-US" sz="2000" dirty="0" smtClean="0">
                <a:latin typeface="Times New Roman" pitchFamily="18" charset="0"/>
                <a:cs typeface="Times New Roman" pitchFamily="18" charset="0"/>
              </a:rPr>
              <a:t>Previous Hospital Admissions</a:t>
            </a:r>
          </a:p>
          <a:p>
            <a:endParaRPr lang="en-US" dirty="0"/>
          </a:p>
        </p:txBody>
      </p:sp>
      <p:sp>
        <p:nvSpPr>
          <p:cNvPr id="4" name="Date Placeholder 3"/>
          <p:cNvSpPr>
            <a:spLocks noGrp="1"/>
          </p:cNvSpPr>
          <p:nvPr>
            <p:ph type="dt" sz="half" idx="10"/>
          </p:nvPr>
        </p:nvSpPr>
        <p:spPr/>
        <p:txBody>
          <a:bodyPr/>
          <a:lstStyle/>
          <a:p>
            <a:pPr>
              <a:defRPr/>
            </a:pPr>
            <a:fld id="{AC00CA35-3FAC-448C-BD4B-DD38A0FC4192}" type="datetime1">
              <a:rPr lang="en-US" smtClean="0"/>
              <a:pPr>
                <a:defRPr/>
              </a:pPr>
              <a:t>2/23/2017</a:t>
            </a:fld>
            <a:endParaRPr lang="en-US" dirty="0"/>
          </a:p>
        </p:txBody>
      </p:sp>
      <p:sp>
        <p:nvSpPr>
          <p:cNvPr id="5" name="Footer Placeholder 4"/>
          <p:cNvSpPr>
            <a:spLocks noGrp="1"/>
          </p:cNvSpPr>
          <p:nvPr>
            <p:ph type="ftr" sz="quarter" idx="11"/>
          </p:nvPr>
        </p:nvSpPr>
        <p:spPr/>
        <p:txBody>
          <a:bodyPr/>
          <a:lstStyle/>
          <a:p>
            <a:pPr>
              <a:defRPr/>
            </a:pPr>
            <a:r>
              <a:rPr lang="en-US" smtClean="0"/>
              <a:t>UTG OBGYN</a:t>
            </a:r>
            <a:endParaRPr lang="en-US" dirty="0"/>
          </a:p>
        </p:txBody>
      </p:sp>
      <p:sp>
        <p:nvSpPr>
          <p:cNvPr id="6" name="Slide Number Placeholder 5"/>
          <p:cNvSpPr>
            <a:spLocks noGrp="1"/>
          </p:cNvSpPr>
          <p:nvPr>
            <p:ph type="sldNum" sz="quarter" idx="12"/>
          </p:nvPr>
        </p:nvSpPr>
        <p:spPr/>
        <p:txBody>
          <a:bodyPr/>
          <a:lstStyle/>
          <a:p>
            <a:pPr>
              <a:defRPr/>
            </a:pPr>
            <a:fld id="{B2955A30-79ED-4159-A632-A87D6E5D6100}" type="slidenum">
              <a:rPr lang="en-US" smtClean="0"/>
              <a:pPr>
                <a:defRPr/>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0" y="0"/>
            <a:ext cx="9144000" cy="762000"/>
          </a:xfrm>
        </p:spPr>
        <p:txBody>
          <a:bodyPr/>
          <a:lstStyle/>
          <a:p>
            <a:pPr algn="ctr" eaLnBrk="1" hangingPunct="1"/>
            <a:r>
              <a:rPr lang="en-US" dirty="0" smtClean="0">
                <a:latin typeface="Times New Roman" pitchFamily="18" charset="0"/>
                <a:cs typeface="Times New Roman" pitchFamily="18" charset="0"/>
              </a:rPr>
              <a:t>Drug Hx</a:t>
            </a:r>
          </a:p>
        </p:txBody>
      </p:sp>
      <p:sp>
        <p:nvSpPr>
          <p:cNvPr id="20483" name="Content Placeholder 2"/>
          <p:cNvSpPr>
            <a:spLocks noGrp="1"/>
          </p:cNvSpPr>
          <p:nvPr>
            <p:ph sz="quarter" idx="1"/>
          </p:nvPr>
        </p:nvSpPr>
        <p:spPr>
          <a:xfrm>
            <a:off x="0" y="914400"/>
            <a:ext cx="9144000" cy="5943600"/>
          </a:xfrm>
        </p:spPr>
        <p:txBody>
          <a:bodyPr/>
          <a:lstStyle/>
          <a:p>
            <a:pPr eaLnBrk="1" hangingPunct="1"/>
            <a:r>
              <a:rPr lang="en-US" dirty="0" smtClean="0">
                <a:latin typeface="Times New Roman" pitchFamily="18" charset="0"/>
                <a:cs typeface="Times New Roman" pitchFamily="18" charset="0"/>
              </a:rPr>
              <a:t>Medications taking before onset of or not related this illness</a:t>
            </a:r>
          </a:p>
          <a:p>
            <a:pPr eaLnBrk="1" hangingPunct="1"/>
            <a:endParaRPr lang="en-US" dirty="0" smtClean="0">
              <a:latin typeface="Times New Roman" pitchFamily="18" charset="0"/>
              <a:cs typeface="Times New Roman" pitchFamily="18" charset="0"/>
            </a:endParaRPr>
          </a:p>
          <a:p>
            <a:pPr eaLnBrk="1" hangingPunct="1"/>
            <a:r>
              <a:rPr lang="en-US" dirty="0" smtClean="0">
                <a:latin typeface="Times New Roman" pitchFamily="18" charset="0"/>
                <a:cs typeface="Times New Roman" pitchFamily="18" charset="0"/>
              </a:rPr>
              <a:t>Type, dose, duration and for what</a:t>
            </a:r>
          </a:p>
          <a:p>
            <a:pPr eaLnBrk="1" hangingPunct="1"/>
            <a:endParaRPr lang="en-US" dirty="0" smtClean="0">
              <a:latin typeface="Times New Roman" pitchFamily="18" charset="0"/>
              <a:cs typeface="Times New Roman" pitchFamily="18" charset="0"/>
            </a:endParaRPr>
          </a:p>
          <a:p>
            <a:pPr eaLnBrk="1" hangingPunct="1"/>
            <a:r>
              <a:rPr lang="en-US" dirty="0" smtClean="0">
                <a:latin typeface="Times New Roman" pitchFamily="18" charset="0"/>
                <a:cs typeface="Times New Roman" pitchFamily="18" charset="0"/>
              </a:rPr>
              <a:t>Transfusions when and for what</a:t>
            </a:r>
          </a:p>
          <a:p>
            <a:pPr eaLnBrk="1" hangingPunct="1"/>
            <a:endParaRPr lang="en-US" dirty="0" smtClean="0">
              <a:latin typeface="Times New Roman" pitchFamily="18" charset="0"/>
              <a:cs typeface="Times New Roman" pitchFamily="18" charset="0"/>
            </a:endParaRPr>
          </a:p>
        </p:txBody>
      </p:sp>
      <p:sp>
        <p:nvSpPr>
          <p:cNvPr id="20484"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0E74263B-39B2-4536-9E73-E8DF5B2DC23C}" type="datetime1">
              <a:rPr lang="en-US" smtClean="0"/>
              <a:pPr fontAlgn="base">
                <a:spcBef>
                  <a:spcPct val="0"/>
                </a:spcBef>
                <a:spcAft>
                  <a:spcPct val="0"/>
                </a:spcAft>
                <a:defRPr/>
              </a:pPr>
              <a:t>2/23/2017</a:t>
            </a:fld>
            <a:endParaRPr lang="en-US" dirty="0" smtClean="0"/>
          </a:p>
        </p:txBody>
      </p:sp>
      <p:sp>
        <p:nvSpPr>
          <p:cNvPr id="5" name="Slide Number Placeholder 4"/>
          <p:cNvSpPr>
            <a:spLocks noGrp="1"/>
          </p:cNvSpPr>
          <p:nvPr>
            <p:ph type="sldNum" sz="quarter" idx="12"/>
          </p:nvPr>
        </p:nvSpPr>
        <p:spPr/>
        <p:txBody>
          <a:bodyPr/>
          <a:lstStyle/>
          <a:p>
            <a:pPr>
              <a:defRPr/>
            </a:pPr>
            <a:fld id="{9C2DE5B7-8DE3-48C2-96AB-523111267CA9}" type="slidenum">
              <a:rPr lang="en-US"/>
              <a:pPr>
                <a:defRPr/>
              </a:pPr>
              <a:t>17</a:t>
            </a:fld>
            <a:endParaRPr lang="en-US" dirty="0"/>
          </a:p>
        </p:txBody>
      </p:sp>
      <p:sp>
        <p:nvSpPr>
          <p:cNvPr id="20486" name="Footer Placeholder 5"/>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0" y="0"/>
            <a:ext cx="9144000" cy="762000"/>
          </a:xfrm>
        </p:spPr>
        <p:txBody>
          <a:bodyPr/>
          <a:lstStyle/>
          <a:p>
            <a:pPr algn="ctr" eaLnBrk="1" hangingPunct="1"/>
            <a:r>
              <a:rPr lang="en-US" dirty="0" smtClean="0">
                <a:latin typeface="Times New Roman" pitchFamily="18" charset="0"/>
                <a:cs typeface="Times New Roman" pitchFamily="18" charset="0"/>
              </a:rPr>
              <a:t>Allergies</a:t>
            </a:r>
          </a:p>
        </p:txBody>
      </p:sp>
      <p:sp>
        <p:nvSpPr>
          <p:cNvPr id="21507" name="Content Placeholder 2"/>
          <p:cNvSpPr>
            <a:spLocks noGrp="1"/>
          </p:cNvSpPr>
          <p:nvPr>
            <p:ph sz="quarter" idx="1"/>
          </p:nvPr>
        </p:nvSpPr>
        <p:spPr>
          <a:xfrm>
            <a:off x="0" y="1447800"/>
            <a:ext cx="9144000" cy="4572000"/>
          </a:xfrm>
        </p:spPr>
        <p:txBody>
          <a:bodyPr/>
          <a:lstStyle/>
          <a:p>
            <a:pPr eaLnBrk="1" hangingPunct="1"/>
            <a:r>
              <a:rPr lang="en-US" dirty="0" smtClean="0">
                <a:latin typeface="Times New Roman" pitchFamily="18" charset="0"/>
                <a:cs typeface="Times New Roman" pitchFamily="18" charset="0"/>
              </a:rPr>
              <a:t>To medications</a:t>
            </a:r>
          </a:p>
          <a:p>
            <a:pPr eaLnBrk="1" hangingPunct="1"/>
            <a:endParaRPr lang="en-US" dirty="0" smtClean="0">
              <a:latin typeface="Times New Roman" pitchFamily="18" charset="0"/>
              <a:cs typeface="Times New Roman" pitchFamily="18" charset="0"/>
            </a:endParaRPr>
          </a:p>
          <a:p>
            <a:pPr eaLnBrk="1" hangingPunct="1"/>
            <a:r>
              <a:rPr lang="en-US" dirty="0" smtClean="0">
                <a:latin typeface="Times New Roman" pitchFamily="18" charset="0"/>
                <a:cs typeface="Times New Roman" pitchFamily="18" charset="0"/>
              </a:rPr>
              <a:t>To food</a:t>
            </a:r>
          </a:p>
          <a:p>
            <a:pPr eaLnBrk="1" hangingPunct="1"/>
            <a:endParaRPr lang="en-US" dirty="0" smtClean="0">
              <a:latin typeface="Times New Roman" pitchFamily="18" charset="0"/>
              <a:cs typeface="Times New Roman" pitchFamily="18" charset="0"/>
            </a:endParaRPr>
          </a:p>
          <a:p>
            <a:pPr eaLnBrk="1" hangingPunct="1"/>
            <a:r>
              <a:rPr lang="en-US" dirty="0" smtClean="0">
                <a:latin typeface="Times New Roman" pitchFamily="18" charset="0"/>
                <a:cs typeface="Times New Roman" pitchFamily="18" charset="0"/>
              </a:rPr>
              <a:t>others</a:t>
            </a:r>
          </a:p>
        </p:txBody>
      </p:sp>
      <p:sp>
        <p:nvSpPr>
          <p:cNvPr id="21508"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E814DF96-C31B-40DA-B625-CFDE2C0AF6D1}" type="datetime1">
              <a:rPr lang="en-US" smtClean="0"/>
              <a:pPr fontAlgn="base">
                <a:spcBef>
                  <a:spcPct val="0"/>
                </a:spcBef>
                <a:spcAft>
                  <a:spcPct val="0"/>
                </a:spcAft>
                <a:defRPr/>
              </a:pPr>
              <a:t>2/23/2017</a:t>
            </a:fld>
            <a:endParaRPr lang="en-US" dirty="0" smtClean="0"/>
          </a:p>
        </p:txBody>
      </p:sp>
      <p:sp>
        <p:nvSpPr>
          <p:cNvPr id="5" name="Slide Number Placeholder 4"/>
          <p:cNvSpPr>
            <a:spLocks noGrp="1"/>
          </p:cNvSpPr>
          <p:nvPr>
            <p:ph type="sldNum" sz="quarter" idx="12"/>
          </p:nvPr>
        </p:nvSpPr>
        <p:spPr/>
        <p:txBody>
          <a:bodyPr/>
          <a:lstStyle/>
          <a:p>
            <a:pPr>
              <a:defRPr/>
            </a:pPr>
            <a:fld id="{184F52F9-FE83-40D0-9D2D-22FC5AB8C4E5}" type="slidenum">
              <a:rPr lang="en-US"/>
              <a:pPr>
                <a:defRPr/>
              </a:pPr>
              <a:t>18</a:t>
            </a:fld>
            <a:endParaRPr lang="en-US" dirty="0"/>
          </a:p>
        </p:txBody>
      </p:sp>
      <p:sp>
        <p:nvSpPr>
          <p:cNvPr id="21510" name="Footer Placeholder 5"/>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0" y="0"/>
            <a:ext cx="9144000" cy="838200"/>
          </a:xfrm>
        </p:spPr>
        <p:txBody>
          <a:bodyPr/>
          <a:lstStyle/>
          <a:p>
            <a:pPr algn="ctr" eaLnBrk="1" hangingPunct="1"/>
            <a:r>
              <a:rPr lang="en-US" dirty="0" smtClean="0">
                <a:latin typeface="Times New Roman" pitchFamily="18" charset="0"/>
                <a:cs typeface="Times New Roman" pitchFamily="18" charset="0"/>
              </a:rPr>
              <a:t>Family Hx</a:t>
            </a:r>
          </a:p>
        </p:txBody>
      </p:sp>
      <p:sp>
        <p:nvSpPr>
          <p:cNvPr id="22531" name="Content Placeholder 2"/>
          <p:cNvSpPr>
            <a:spLocks noGrp="1"/>
          </p:cNvSpPr>
          <p:nvPr>
            <p:ph sz="quarter" idx="1"/>
          </p:nvPr>
        </p:nvSpPr>
        <p:spPr>
          <a:xfrm>
            <a:off x="0" y="1447800"/>
            <a:ext cx="9144000" cy="4800600"/>
          </a:xfrm>
        </p:spPr>
        <p:txBody>
          <a:bodyPr/>
          <a:lstStyle/>
          <a:p>
            <a:pPr eaLnBrk="1" hangingPunct="1"/>
            <a:r>
              <a:rPr lang="en-US" dirty="0" smtClean="0">
                <a:latin typeface="Times New Roman" pitchFamily="18" charset="0"/>
                <a:cs typeface="Times New Roman" pitchFamily="18" charset="0"/>
              </a:rPr>
              <a:t>Family Pedigree and health of members</a:t>
            </a:r>
          </a:p>
          <a:p>
            <a:pPr eaLnBrk="1" hangingPunct="1"/>
            <a:endParaRPr lang="en-US" dirty="0" smtClean="0">
              <a:latin typeface="Times New Roman" pitchFamily="18" charset="0"/>
              <a:cs typeface="Times New Roman" pitchFamily="18" charset="0"/>
            </a:endParaRPr>
          </a:p>
          <a:p>
            <a:pPr lvl="1" eaLnBrk="1" hangingPunct="1">
              <a:buFont typeface="Wingdings" pitchFamily="2" charset="2"/>
              <a:buChar char="Ø"/>
            </a:pPr>
            <a:r>
              <a:rPr lang="en-US" dirty="0" smtClean="0">
                <a:latin typeface="Times New Roman" pitchFamily="18" charset="0"/>
                <a:cs typeface="Times New Roman" pitchFamily="18" charset="0"/>
              </a:rPr>
              <a:t>Patient’s position in the family, type of family, number of members in the family.</a:t>
            </a:r>
          </a:p>
          <a:p>
            <a:pPr lvl="1" eaLnBrk="1" hangingPunct="1">
              <a:buFont typeface="Wingdings" pitchFamily="2" charset="2"/>
              <a:buChar char="Ø"/>
            </a:pPr>
            <a:r>
              <a:rPr lang="en-US" dirty="0" smtClean="0">
                <a:latin typeface="Times New Roman" pitchFamily="18" charset="0"/>
                <a:cs typeface="Times New Roman" pitchFamily="18" charset="0"/>
              </a:rPr>
              <a:t>Similar conditions as to patients complaints.</a:t>
            </a:r>
          </a:p>
          <a:p>
            <a:pPr eaLnBrk="1" hangingPunct="1">
              <a:buFont typeface="Wingdings" pitchFamily="2" charset="2"/>
              <a:buChar char="Ø"/>
            </a:pPr>
            <a:endParaRPr lang="en-US" dirty="0" smtClean="0">
              <a:latin typeface="Times New Roman" pitchFamily="18" charset="0"/>
              <a:cs typeface="Times New Roman" pitchFamily="18" charset="0"/>
            </a:endParaRPr>
          </a:p>
          <a:p>
            <a:pPr lvl="1" eaLnBrk="1" hangingPunct="1">
              <a:buFont typeface="Wingdings" pitchFamily="2" charset="2"/>
              <a:buChar char="Ø"/>
            </a:pPr>
            <a:r>
              <a:rPr lang="en-US" dirty="0" smtClean="0">
                <a:latin typeface="Times New Roman" pitchFamily="18" charset="0"/>
                <a:cs typeface="Times New Roman" pitchFamily="18" charset="0"/>
              </a:rPr>
              <a:t>Diseases afflicting family members (familial disease, genetic diseases, congenital malformations, fetal anomalies or inborn errors of metabolism, malignancy, infections).</a:t>
            </a:r>
          </a:p>
          <a:p>
            <a:pPr eaLnBrk="1" hangingPunct="1">
              <a:buFont typeface="Wingdings" pitchFamily="2" charset="2"/>
              <a:buChar char="Ø"/>
            </a:pPr>
            <a:endParaRPr lang="en-US" dirty="0" smtClean="0">
              <a:latin typeface="Times New Roman" pitchFamily="18" charset="0"/>
              <a:cs typeface="Times New Roman" pitchFamily="18" charset="0"/>
            </a:endParaRPr>
          </a:p>
          <a:p>
            <a:pPr lvl="1" eaLnBrk="1" hangingPunct="1">
              <a:buFont typeface="Wingdings" pitchFamily="2" charset="2"/>
              <a:buChar char="Ø"/>
            </a:pPr>
            <a:r>
              <a:rPr lang="en-US" dirty="0" smtClean="0">
                <a:latin typeface="Times New Roman" pitchFamily="18" charset="0"/>
                <a:cs typeface="Times New Roman" pitchFamily="18" charset="0"/>
              </a:rPr>
              <a:t>Multiple pregnancies.</a:t>
            </a:r>
          </a:p>
          <a:p>
            <a:pPr eaLnBrk="1" hangingPunct="1"/>
            <a:endParaRPr lang="en-US" dirty="0" smtClean="0">
              <a:latin typeface="Times New Roman" pitchFamily="18" charset="0"/>
              <a:cs typeface="Times New Roman" pitchFamily="18" charset="0"/>
            </a:endParaRPr>
          </a:p>
        </p:txBody>
      </p:sp>
      <p:sp>
        <p:nvSpPr>
          <p:cNvPr id="22532"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B6EF52B8-9E6D-4549-837F-A992843C765F}" type="datetime1">
              <a:rPr lang="en-US" smtClean="0"/>
              <a:pPr fontAlgn="base">
                <a:spcBef>
                  <a:spcPct val="0"/>
                </a:spcBef>
                <a:spcAft>
                  <a:spcPct val="0"/>
                </a:spcAft>
                <a:defRPr/>
              </a:pPr>
              <a:t>2/23/2017</a:t>
            </a:fld>
            <a:endParaRPr lang="en-US" dirty="0" smtClean="0"/>
          </a:p>
        </p:txBody>
      </p:sp>
      <p:sp>
        <p:nvSpPr>
          <p:cNvPr id="5" name="Slide Number Placeholder 4"/>
          <p:cNvSpPr>
            <a:spLocks noGrp="1"/>
          </p:cNvSpPr>
          <p:nvPr>
            <p:ph type="sldNum" sz="quarter" idx="12"/>
          </p:nvPr>
        </p:nvSpPr>
        <p:spPr/>
        <p:txBody>
          <a:bodyPr/>
          <a:lstStyle/>
          <a:p>
            <a:pPr>
              <a:defRPr/>
            </a:pPr>
            <a:fld id="{884FF04D-0EB4-48FA-8799-68242014767C}" type="slidenum">
              <a:rPr lang="en-US"/>
              <a:pPr>
                <a:defRPr/>
              </a:pPr>
              <a:t>19</a:t>
            </a:fld>
            <a:endParaRPr lang="en-US" dirty="0"/>
          </a:p>
        </p:txBody>
      </p:sp>
      <p:sp>
        <p:nvSpPr>
          <p:cNvPr id="22534" name="Footer Placeholder 5"/>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pPr marL="548640" lvl="1" eaLnBrk="1" fontAlgn="auto" hangingPunct="1">
              <a:spcBef>
                <a:spcPts val="370"/>
              </a:spcBef>
              <a:spcAft>
                <a:spcPts val="0"/>
              </a:spcAft>
              <a:buNone/>
              <a:defRPr/>
            </a:pPr>
            <a:r>
              <a:rPr lang="en-US" dirty="0" smtClean="0">
                <a:latin typeface="Times New Roman" pitchFamily="18" charset="0"/>
                <a:cs typeface="Times New Roman" pitchFamily="18" charset="0"/>
              </a:rPr>
              <a:t>Crucial issue during history taking are</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Respect</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 Privacy</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Confidentiality</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Information should flow in a</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 Logical </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Chronological sequence in a paragraph format ( as in writing/telling story).</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History taking should not be simply translating the patient’s words into Medical English Language, but should get the clinician to </a:t>
            </a:r>
          </a:p>
          <a:p>
            <a:pPr marL="548958" lvl="1" indent="-274320" eaLnBrk="1" fontAlgn="auto" hangingPunct="1">
              <a:spcBef>
                <a:spcPts val="580"/>
              </a:spcBef>
              <a:spcAft>
                <a:spcPts val="0"/>
              </a:spcAft>
              <a:buFont typeface="Wingdings" pitchFamily="2" charset="2"/>
              <a:buChar char="Ø"/>
              <a:defRPr/>
            </a:pPr>
            <a:r>
              <a:rPr lang="en-US" dirty="0" smtClean="0">
                <a:latin typeface="Times New Roman" pitchFamily="18" charset="0"/>
                <a:cs typeface="Times New Roman" pitchFamily="18" charset="0"/>
              </a:rPr>
              <a:t>Ask further questions for clarification.</a:t>
            </a:r>
          </a:p>
          <a:p>
            <a:pPr marL="548958" lvl="1" indent="-274320" eaLnBrk="1" fontAlgn="auto" hangingPunct="1">
              <a:spcBef>
                <a:spcPts val="580"/>
              </a:spcBef>
              <a:spcAft>
                <a:spcPts val="0"/>
              </a:spcAft>
              <a:buFont typeface="Wingdings" pitchFamily="2" charset="2"/>
              <a:buChar char="Ø"/>
              <a:defRPr/>
            </a:pPr>
            <a:r>
              <a:rPr lang="en-US" dirty="0" smtClean="0">
                <a:latin typeface="Times New Roman" pitchFamily="18" charset="0"/>
                <a:cs typeface="Times New Roman" pitchFamily="18" charset="0"/>
              </a:rPr>
              <a:t>Form a provisional diagnosis that he/she would </a:t>
            </a:r>
          </a:p>
          <a:p>
            <a:pPr marL="823595" lvl="2" indent="-274320" eaLnBrk="1" fontAlgn="auto" hangingPunct="1">
              <a:spcBef>
                <a:spcPts val="580"/>
              </a:spcBef>
              <a:spcAft>
                <a:spcPts val="0"/>
              </a:spcAft>
              <a:buFont typeface="Wingdings" pitchFamily="2" charset="2"/>
              <a:buChar char="v"/>
              <a:defRPr/>
            </a:pPr>
            <a:r>
              <a:rPr lang="en-US" dirty="0" smtClean="0">
                <a:latin typeface="Times New Roman" pitchFamily="18" charset="0"/>
                <a:cs typeface="Times New Roman" pitchFamily="18" charset="0"/>
              </a:rPr>
              <a:t>Plan the examination </a:t>
            </a:r>
          </a:p>
          <a:p>
            <a:pPr marL="823595" lvl="2" indent="-274320" eaLnBrk="1" fontAlgn="auto" hangingPunct="1">
              <a:spcBef>
                <a:spcPts val="580"/>
              </a:spcBef>
              <a:spcAft>
                <a:spcPts val="0"/>
              </a:spcAft>
              <a:buFont typeface="Wingdings" pitchFamily="2" charset="2"/>
              <a:buChar char="v"/>
              <a:defRPr/>
            </a:pPr>
            <a:r>
              <a:rPr lang="en-US" dirty="0" smtClean="0">
                <a:latin typeface="Times New Roman" pitchFamily="18" charset="0"/>
                <a:cs typeface="Times New Roman" pitchFamily="18" charset="0"/>
              </a:rPr>
              <a:t> Investigations </a:t>
            </a:r>
          </a:p>
          <a:p>
            <a:pPr marL="823595" lvl="2" indent="-274320" eaLnBrk="1" fontAlgn="auto" hangingPunct="1">
              <a:spcBef>
                <a:spcPts val="580"/>
              </a:spcBef>
              <a:spcAft>
                <a:spcPts val="0"/>
              </a:spcAft>
              <a:buFont typeface="Wingdings" pitchFamily="2" charset="2"/>
              <a:buChar char="v"/>
              <a:defRPr/>
            </a:pPr>
            <a:r>
              <a:rPr lang="en-US" dirty="0" smtClean="0">
                <a:latin typeface="Times New Roman" pitchFamily="18" charset="0"/>
                <a:cs typeface="Times New Roman" pitchFamily="18" charset="0"/>
              </a:rPr>
              <a:t> Treatment accordingly</a:t>
            </a:r>
            <a:endParaRPr lang="en-US" dirty="0">
              <a:latin typeface="Times New Roman" pitchFamily="18" charset="0"/>
              <a:cs typeface="Times New Roman" pitchFamily="18" charset="0"/>
            </a:endParaRPr>
          </a:p>
        </p:txBody>
      </p:sp>
      <p:sp>
        <p:nvSpPr>
          <p:cNvPr id="7171"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29B10D6A-EE73-4A02-B4CF-B738D619D2F6}" type="datetime1">
              <a:rPr lang="en-US" smtClean="0"/>
              <a:pPr fontAlgn="base">
                <a:spcBef>
                  <a:spcPct val="0"/>
                </a:spcBef>
                <a:spcAft>
                  <a:spcPct val="0"/>
                </a:spcAft>
                <a:defRPr/>
              </a:pPr>
              <a:t>2/23/2017</a:t>
            </a:fld>
            <a:endParaRPr lang="en-US" dirty="0" smtClean="0"/>
          </a:p>
        </p:txBody>
      </p:sp>
      <p:sp>
        <p:nvSpPr>
          <p:cNvPr id="5" name="Slide Number Placeholder 4"/>
          <p:cNvSpPr>
            <a:spLocks noGrp="1"/>
          </p:cNvSpPr>
          <p:nvPr>
            <p:ph type="sldNum" sz="quarter" idx="12"/>
          </p:nvPr>
        </p:nvSpPr>
        <p:spPr/>
        <p:txBody>
          <a:bodyPr/>
          <a:lstStyle/>
          <a:p>
            <a:pPr>
              <a:defRPr/>
            </a:pPr>
            <a:fld id="{A75DDB16-5B2B-4605-BEE7-4BBBB20CEA98}" type="slidenum">
              <a:rPr lang="en-US"/>
              <a:pPr>
                <a:defRPr/>
              </a:pPr>
              <a:t>2</a:t>
            </a:fld>
            <a:endParaRPr lang="en-US" dirty="0"/>
          </a:p>
        </p:txBody>
      </p:sp>
      <p:sp>
        <p:nvSpPr>
          <p:cNvPr id="7173" name="Footer Placeholder 5"/>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52400" y="0"/>
            <a:ext cx="8991600" cy="914400"/>
          </a:xfrm>
        </p:spPr>
        <p:txBody>
          <a:bodyPr/>
          <a:lstStyle/>
          <a:p>
            <a:pPr algn="ctr" eaLnBrk="1" hangingPunct="1"/>
            <a:r>
              <a:rPr lang="en-US" dirty="0" smtClean="0">
                <a:latin typeface="Times New Roman" pitchFamily="18" charset="0"/>
                <a:cs typeface="Times New Roman" pitchFamily="18" charset="0"/>
              </a:rPr>
              <a:t>Social Hx</a:t>
            </a:r>
          </a:p>
        </p:txBody>
      </p:sp>
      <p:sp>
        <p:nvSpPr>
          <p:cNvPr id="23555" name="Content Placeholder 2"/>
          <p:cNvSpPr>
            <a:spLocks noGrp="1"/>
          </p:cNvSpPr>
          <p:nvPr>
            <p:ph sz="quarter" idx="1"/>
          </p:nvPr>
        </p:nvSpPr>
        <p:spPr>
          <a:xfrm>
            <a:off x="0" y="1066800"/>
            <a:ext cx="9144000" cy="5791200"/>
          </a:xfrm>
        </p:spPr>
        <p:txBody>
          <a:bodyPr/>
          <a:lstStyle/>
          <a:p>
            <a:pPr eaLnBrk="1" hangingPunct="1"/>
            <a:r>
              <a:rPr lang="en-US" dirty="0" smtClean="0">
                <a:latin typeface="Times New Roman" pitchFamily="18" charset="0"/>
                <a:cs typeface="Times New Roman" pitchFamily="18" charset="0"/>
              </a:rPr>
              <a:t>Marital status, duration of relationship, level of education occupation, religion and believe towards blood transfusion</a:t>
            </a:r>
          </a:p>
          <a:p>
            <a:pPr eaLnBrk="1" hangingPunct="1"/>
            <a:r>
              <a:rPr lang="en-US" dirty="0" smtClean="0">
                <a:latin typeface="Times New Roman" pitchFamily="18" charset="0"/>
                <a:cs typeface="Times New Roman" pitchFamily="18" charset="0"/>
              </a:rPr>
              <a:t>Spouse age occupation financial support</a:t>
            </a:r>
          </a:p>
          <a:p>
            <a:pPr eaLnBrk="1" hangingPunct="1"/>
            <a:r>
              <a:rPr lang="en-US" dirty="0" smtClean="0">
                <a:latin typeface="Times New Roman" pitchFamily="18" charset="0"/>
                <a:cs typeface="Times New Roman" pitchFamily="18" charset="0"/>
              </a:rPr>
              <a:t>Tobacco intake,  alcohol intake and drug abuse (type, quantity per day and duration of intake)</a:t>
            </a:r>
          </a:p>
          <a:p>
            <a:pPr eaLnBrk="1" hangingPunct="1"/>
            <a:r>
              <a:rPr lang="en-US" dirty="0" smtClean="0">
                <a:latin typeface="Times New Roman" pitchFamily="18" charset="0"/>
                <a:cs typeface="Times New Roman" pitchFamily="18" charset="0"/>
              </a:rPr>
              <a:t>Family income</a:t>
            </a:r>
          </a:p>
          <a:p>
            <a:pPr eaLnBrk="1" hangingPunct="1"/>
            <a:r>
              <a:rPr lang="en-US" dirty="0" smtClean="0">
                <a:latin typeface="Times New Roman" pitchFamily="18" charset="0"/>
                <a:cs typeface="Times New Roman" pitchFamily="18" charset="0"/>
              </a:rPr>
              <a:t>Tribe race nationality residency, address </a:t>
            </a:r>
            <a:endParaRPr lang="en-US" dirty="0">
              <a:latin typeface="Times New Roman" pitchFamily="18" charset="0"/>
              <a:cs typeface="Times New Roman" pitchFamily="18" charset="0"/>
            </a:endParaRPr>
          </a:p>
          <a:p>
            <a:pPr eaLnBrk="1" hangingPunct="1"/>
            <a:r>
              <a:rPr lang="en-US" dirty="0" smtClean="0">
                <a:latin typeface="Times New Roman" pitchFamily="18" charset="0"/>
                <a:cs typeface="Times New Roman" pitchFamily="18" charset="0"/>
              </a:rPr>
              <a:t>Housing (use of insecticide treated nets)</a:t>
            </a:r>
          </a:p>
          <a:p>
            <a:pPr eaLnBrk="1" hangingPunct="1"/>
            <a:r>
              <a:rPr lang="en-US" dirty="0" smtClean="0">
                <a:latin typeface="Times New Roman" pitchFamily="18" charset="0"/>
                <a:cs typeface="Times New Roman" pitchFamily="18" charset="0"/>
              </a:rPr>
              <a:t>Number  of occupants in the room</a:t>
            </a:r>
          </a:p>
          <a:p>
            <a:pPr eaLnBrk="1" hangingPunct="1"/>
            <a:r>
              <a:rPr lang="en-US" dirty="0" smtClean="0">
                <a:latin typeface="Times New Roman" pitchFamily="18" charset="0"/>
                <a:cs typeface="Times New Roman" pitchFamily="18" charset="0"/>
              </a:rPr>
              <a:t>Housing environment (sanitation, feeding and food preparation and storage, waste disposal, bed nets, water availability)</a:t>
            </a:r>
          </a:p>
          <a:p>
            <a:pPr eaLnBrk="1" hangingPunct="1"/>
            <a:r>
              <a:rPr lang="en-US" dirty="0" smtClean="0">
                <a:latin typeface="Times New Roman" pitchFamily="18" charset="0"/>
                <a:cs typeface="Times New Roman" pitchFamily="18" charset="0"/>
              </a:rPr>
              <a:t>Dietary history</a:t>
            </a:r>
          </a:p>
          <a:p>
            <a:pPr eaLnBrk="1" hangingPunct="1"/>
            <a:endParaRPr lang="en-US" dirty="0" smtClean="0"/>
          </a:p>
        </p:txBody>
      </p:sp>
      <p:sp>
        <p:nvSpPr>
          <p:cNvPr id="23556"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739F5059-9D1B-4E5F-95CC-CA06C0E44055}" type="datetime1">
              <a:rPr lang="en-US" smtClean="0"/>
              <a:pPr fontAlgn="base">
                <a:spcBef>
                  <a:spcPct val="0"/>
                </a:spcBef>
                <a:spcAft>
                  <a:spcPct val="0"/>
                </a:spcAft>
                <a:defRPr/>
              </a:pPr>
              <a:t>2/23/2017</a:t>
            </a:fld>
            <a:endParaRPr lang="en-US" dirty="0" smtClean="0"/>
          </a:p>
        </p:txBody>
      </p:sp>
      <p:sp>
        <p:nvSpPr>
          <p:cNvPr id="5" name="Slide Number Placeholder 4"/>
          <p:cNvSpPr>
            <a:spLocks noGrp="1"/>
          </p:cNvSpPr>
          <p:nvPr>
            <p:ph type="sldNum" sz="quarter" idx="12"/>
          </p:nvPr>
        </p:nvSpPr>
        <p:spPr/>
        <p:txBody>
          <a:bodyPr/>
          <a:lstStyle/>
          <a:p>
            <a:pPr>
              <a:defRPr/>
            </a:pPr>
            <a:fld id="{4131D804-41A3-4164-9F1A-666571460301}" type="slidenum">
              <a:rPr lang="en-US"/>
              <a:pPr>
                <a:defRPr/>
              </a:pPr>
              <a:t>20</a:t>
            </a:fld>
            <a:endParaRPr lang="en-US" dirty="0"/>
          </a:p>
        </p:txBody>
      </p:sp>
      <p:sp>
        <p:nvSpPr>
          <p:cNvPr id="23558" name="Footer Placeholder 5"/>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history</a:t>
            </a:r>
            <a:endParaRPr lang="en-US" dirty="0"/>
          </a:p>
        </p:txBody>
      </p:sp>
      <p:sp>
        <p:nvSpPr>
          <p:cNvPr id="3" name="Content Placeholder 2"/>
          <p:cNvSpPr>
            <a:spLocks noGrp="1"/>
          </p:cNvSpPr>
          <p:nvPr>
            <p:ph sz="quarter" idx="1"/>
          </p:nvPr>
        </p:nvSpPr>
        <p:spPr/>
        <p:txBody>
          <a:bodyPr/>
          <a:lstStyle/>
          <a:p>
            <a:endParaRPr lang="en-US" dirty="0"/>
          </a:p>
        </p:txBody>
      </p:sp>
      <p:sp>
        <p:nvSpPr>
          <p:cNvPr id="4" name="Date Placeholder 3"/>
          <p:cNvSpPr>
            <a:spLocks noGrp="1"/>
          </p:cNvSpPr>
          <p:nvPr>
            <p:ph type="dt" sz="half" idx="10"/>
          </p:nvPr>
        </p:nvSpPr>
        <p:spPr/>
        <p:txBody>
          <a:bodyPr/>
          <a:lstStyle/>
          <a:p>
            <a:pPr>
              <a:defRPr/>
            </a:pPr>
            <a:fld id="{AC00CA35-3FAC-448C-BD4B-DD38A0FC4192}" type="datetime1">
              <a:rPr lang="en-US" smtClean="0"/>
              <a:pPr>
                <a:defRPr/>
              </a:pPr>
              <a:t>2/23/2017</a:t>
            </a:fld>
            <a:endParaRPr lang="en-US" dirty="0"/>
          </a:p>
        </p:txBody>
      </p:sp>
      <p:sp>
        <p:nvSpPr>
          <p:cNvPr id="5" name="Footer Placeholder 4"/>
          <p:cNvSpPr>
            <a:spLocks noGrp="1"/>
          </p:cNvSpPr>
          <p:nvPr>
            <p:ph type="ftr" sz="quarter" idx="11"/>
          </p:nvPr>
        </p:nvSpPr>
        <p:spPr/>
        <p:txBody>
          <a:bodyPr/>
          <a:lstStyle/>
          <a:p>
            <a:pPr>
              <a:defRPr/>
            </a:pPr>
            <a:r>
              <a:rPr lang="en-US" smtClean="0"/>
              <a:t>UTG OBGYN</a:t>
            </a:r>
            <a:endParaRPr lang="en-US" dirty="0"/>
          </a:p>
        </p:txBody>
      </p:sp>
      <p:sp>
        <p:nvSpPr>
          <p:cNvPr id="6" name="Slide Number Placeholder 5"/>
          <p:cNvSpPr>
            <a:spLocks noGrp="1"/>
          </p:cNvSpPr>
          <p:nvPr>
            <p:ph type="sldNum" sz="quarter" idx="12"/>
          </p:nvPr>
        </p:nvSpPr>
        <p:spPr/>
        <p:txBody>
          <a:bodyPr/>
          <a:lstStyle/>
          <a:p>
            <a:pPr>
              <a:defRPr/>
            </a:pPr>
            <a:fld id="{B2955A30-79ED-4159-A632-A87D6E5D6100}" type="slidenum">
              <a:rPr lang="en-US" smtClean="0"/>
              <a:pPr>
                <a:defRPr/>
              </a:pPr>
              <a:t>21</a:t>
            </a:fld>
            <a:endParaRPr lang="en-US" dirty="0"/>
          </a:p>
        </p:txBody>
      </p:sp>
    </p:spTree>
    <p:extLst>
      <p:ext uri="{BB962C8B-B14F-4D97-AF65-F5344CB8AC3E}">
        <p14:creationId xmlns:p14="http://schemas.microsoft.com/office/powerpoint/2010/main" xmlns="" val="21963853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0" y="0"/>
            <a:ext cx="9144000" cy="914400"/>
          </a:xfrm>
        </p:spPr>
        <p:txBody>
          <a:bodyPr/>
          <a:lstStyle/>
          <a:p>
            <a:pPr algn="ctr" eaLnBrk="1" hangingPunct="1"/>
            <a:r>
              <a:rPr lang="en-US" dirty="0" smtClean="0"/>
              <a:t>EXAMINATION</a:t>
            </a:r>
          </a:p>
        </p:txBody>
      </p:sp>
      <p:sp>
        <p:nvSpPr>
          <p:cNvPr id="25603" name="Content Placeholder 2"/>
          <p:cNvSpPr>
            <a:spLocks noGrp="1"/>
          </p:cNvSpPr>
          <p:nvPr>
            <p:ph sz="quarter" idx="1"/>
          </p:nvPr>
        </p:nvSpPr>
        <p:spPr/>
        <p:txBody>
          <a:bodyPr/>
          <a:lstStyle/>
          <a:p>
            <a:pPr eaLnBrk="1" hangingPunct="1"/>
            <a:r>
              <a:rPr lang="en-US" dirty="0" smtClean="0">
                <a:latin typeface="Times New Roman" pitchFamily="18" charset="0"/>
                <a:cs typeface="Times New Roman" pitchFamily="18" charset="0"/>
              </a:rPr>
              <a:t>INSPECTION (I)</a:t>
            </a:r>
          </a:p>
          <a:p>
            <a:pPr eaLnBrk="1" hangingPunct="1"/>
            <a:r>
              <a:rPr lang="en-US" dirty="0" smtClean="0">
                <a:latin typeface="Times New Roman" pitchFamily="18" charset="0"/>
                <a:cs typeface="Times New Roman" pitchFamily="18" charset="0"/>
              </a:rPr>
              <a:t>PALPATION(P)</a:t>
            </a:r>
          </a:p>
          <a:p>
            <a:pPr eaLnBrk="1" hangingPunct="1"/>
            <a:r>
              <a:rPr lang="en-US" dirty="0" smtClean="0">
                <a:latin typeface="Times New Roman" pitchFamily="18" charset="0"/>
                <a:cs typeface="Times New Roman" pitchFamily="18" charset="0"/>
              </a:rPr>
              <a:t>PERCUSSION(P)</a:t>
            </a:r>
          </a:p>
          <a:p>
            <a:pPr eaLnBrk="1" hangingPunct="1"/>
            <a:r>
              <a:rPr lang="en-US" dirty="0" smtClean="0">
                <a:latin typeface="Times New Roman" pitchFamily="18" charset="0"/>
                <a:cs typeface="Times New Roman" pitchFamily="18" charset="0"/>
              </a:rPr>
              <a:t>AUSCULTATION(P</a:t>
            </a:r>
            <a:r>
              <a:rPr lang="en-US" dirty="0" smtClean="0"/>
              <a:t>)</a:t>
            </a:r>
          </a:p>
          <a:p>
            <a:pPr eaLnBrk="1" hangingPunct="1">
              <a:buFont typeface="Wingdings 2" pitchFamily="18" charset="2"/>
              <a:buNone/>
            </a:pPr>
            <a:endParaRPr lang="en-US" dirty="0" smtClean="0"/>
          </a:p>
        </p:txBody>
      </p:sp>
      <p:sp>
        <p:nvSpPr>
          <p:cNvPr id="25604"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AFD56F05-CB9B-4CF1-B4C6-BED4981AF9DA}" type="datetime1">
              <a:rPr lang="en-US" smtClean="0"/>
              <a:pPr fontAlgn="base">
                <a:spcBef>
                  <a:spcPct val="0"/>
                </a:spcBef>
                <a:spcAft>
                  <a:spcPct val="0"/>
                </a:spcAft>
                <a:defRPr/>
              </a:pPr>
              <a:t>2/23/2017</a:t>
            </a:fld>
            <a:endParaRPr lang="en-US" dirty="0" smtClean="0"/>
          </a:p>
        </p:txBody>
      </p:sp>
      <p:sp>
        <p:nvSpPr>
          <p:cNvPr id="5" name="Slide Number Placeholder 4"/>
          <p:cNvSpPr>
            <a:spLocks noGrp="1"/>
          </p:cNvSpPr>
          <p:nvPr>
            <p:ph type="sldNum" sz="quarter" idx="12"/>
          </p:nvPr>
        </p:nvSpPr>
        <p:spPr/>
        <p:txBody>
          <a:bodyPr/>
          <a:lstStyle/>
          <a:p>
            <a:pPr>
              <a:defRPr/>
            </a:pPr>
            <a:fld id="{8AC0D571-DF54-42C2-B495-A2E546B5EC4C}" type="slidenum">
              <a:rPr lang="en-US"/>
              <a:pPr>
                <a:defRPr/>
              </a:pPr>
              <a:t>22</a:t>
            </a:fld>
            <a:endParaRPr lang="en-US" dirty="0"/>
          </a:p>
        </p:txBody>
      </p:sp>
      <p:sp>
        <p:nvSpPr>
          <p:cNvPr id="25606" name="Footer Placeholder 5"/>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0" y="0"/>
            <a:ext cx="9144000" cy="838200"/>
          </a:xfrm>
        </p:spPr>
        <p:txBody>
          <a:bodyPr/>
          <a:lstStyle/>
          <a:p>
            <a:pPr algn="ctr" eaLnBrk="1" hangingPunct="1"/>
            <a:r>
              <a:rPr lang="en-US" dirty="0" smtClean="0"/>
              <a:t>GENERAL EXAMINATION</a:t>
            </a:r>
          </a:p>
        </p:txBody>
      </p:sp>
      <p:sp>
        <p:nvSpPr>
          <p:cNvPr id="26627" name="Content Placeholder 2"/>
          <p:cNvSpPr>
            <a:spLocks noGrp="1"/>
          </p:cNvSpPr>
          <p:nvPr>
            <p:ph sz="quarter" idx="1"/>
          </p:nvPr>
        </p:nvSpPr>
        <p:spPr>
          <a:xfrm>
            <a:off x="0" y="990600"/>
            <a:ext cx="9144000" cy="5867400"/>
          </a:xfrm>
        </p:spPr>
        <p:txBody>
          <a:bodyPr/>
          <a:lstStyle/>
          <a:p>
            <a:pPr eaLnBrk="1" hangingPunct="1"/>
            <a:r>
              <a:rPr lang="en-US" dirty="0" smtClean="0">
                <a:latin typeface="Times New Roman" pitchFamily="18" charset="0"/>
                <a:cs typeface="Times New Roman" pitchFamily="18" charset="0"/>
              </a:rPr>
              <a:t>Built: obese, average or thin</a:t>
            </a:r>
          </a:p>
          <a:p>
            <a:pPr eaLnBrk="1" hangingPunct="1"/>
            <a:r>
              <a:rPr lang="en-US" dirty="0" smtClean="0">
                <a:latin typeface="Times New Roman" pitchFamily="18" charset="0"/>
                <a:cs typeface="Times New Roman" pitchFamily="18" charset="0"/>
              </a:rPr>
              <a:t>Striking feature (most obvious thing about the patient upon first seeing her)</a:t>
            </a:r>
          </a:p>
          <a:p>
            <a:pPr eaLnBrk="1" hangingPunct="1"/>
            <a:r>
              <a:rPr lang="en-US" dirty="0" smtClean="0">
                <a:latin typeface="Times New Roman" pitchFamily="18" charset="0"/>
                <a:cs typeface="Times New Roman" pitchFamily="18" charset="0"/>
              </a:rPr>
              <a:t>Nutritional status: adequate or poor</a:t>
            </a:r>
          </a:p>
          <a:p>
            <a:pPr eaLnBrk="1" hangingPunct="1"/>
            <a:r>
              <a:rPr lang="en-US" dirty="0" smtClean="0">
                <a:latin typeface="Times New Roman" pitchFamily="18" charset="0"/>
                <a:cs typeface="Times New Roman" pitchFamily="18" charset="0"/>
              </a:rPr>
              <a:t>Mental status and conscious level</a:t>
            </a:r>
          </a:p>
          <a:p>
            <a:pPr eaLnBrk="1" hangingPunct="1"/>
            <a:r>
              <a:rPr lang="en-US" dirty="0" smtClean="0">
                <a:latin typeface="Times New Roman" pitchFamily="18" charset="0"/>
                <a:cs typeface="Times New Roman" pitchFamily="18" charset="0"/>
              </a:rPr>
              <a:t>Levels of Pallor, cyanoses, jaundice, pedal or sacral </a:t>
            </a:r>
            <a:r>
              <a:rPr lang="en-US" dirty="0" err="1" smtClean="0">
                <a:latin typeface="Times New Roman" pitchFamily="18" charset="0"/>
                <a:cs typeface="Times New Roman" pitchFamily="18" charset="0"/>
              </a:rPr>
              <a:t>oedema</a:t>
            </a:r>
            <a:r>
              <a:rPr lang="en-US" dirty="0" smtClean="0">
                <a:latin typeface="Times New Roman" pitchFamily="18" charset="0"/>
                <a:cs typeface="Times New Roman" pitchFamily="18" charset="0"/>
              </a:rPr>
              <a:t>, and palpable peripheral lymphadenopathy</a:t>
            </a:r>
          </a:p>
          <a:p>
            <a:pPr eaLnBrk="1" hangingPunct="1"/>
            <a:r>
              <a:rPr lang="en-US" dirty="0" smtClean="0">
                <a:latin typeface="Times New Roman" pitchFamily="18" charset="0"/>
                <a:cs typeface="Times New Roman" pitchFamily="18" charset="0"/>
              </a:rPr>
              <a:t>Measurements (anthropometry) </a:t>
            </a:r>
          </a:p>
          <a:p>
            <a:pPr lvl="1" eaLnBrk="1" hangingPunct="1">
              <a:buFont typeface="Wingdings" pitchFamily="2" charset="2"/>
              <a:buChar char="Ø"/>
            </a:pPr>
            <a:r>
              <a:rPr lang="en-US" dirty="0" smtClean="0">
                <a:latin typeface="Times New Roman" pitchFamily="18" charset="0"/>
                <a:cs typeface="Times New Roman" pitchFamily="18" charset="0"/>
              </a:rPr>
              <a:t>Weight, height, body mass index (BMI), temperature</a:t>
            </a:r>
          </a:p>
          <a:p>
            <a:pPr eaLnBrk="1" hangingPunct="1"/>
            <a:r>
              <a:rPr lang="en-US" dirty="0" smtClean="0">
                <a:latin typeface="Times New Roman" pitchFamily="18" charset="0"/>
                <a:cs typeface="Times New Roman" pitchFamily="18" charset="0"/>
              </a:rPr>
              <a:t>Sometimes: pulse, blood pressure, respiratory rate, SO</a:t>
            </a:r>
            <a:r>
              <a:rPr lang="en-US" baseline="-24000" dirty="0" smtClean="0">
                <a:latin typeface="Times New Roman" pitchFamily="18" charset="0"/>
                <a:cs typeface="Times New Roman" pitchFamily="18" charset="0"/>
              </a:rPr>
              <a:t>2</a:t>
            </a:r>
          </a:p>
        </p:txBody>
      </p:sp>
      <p:sp>
        <p:nvSpPr>
          <p:cNvPr id="26628"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480CF5E7-A1AA-44B5-A1B6-369D188FC858}" type="datetime1">
              <a:rPr lang="en-US" smtClean="0"/>
              <a:pPr fontAlgn="base">
                <a:spcBef>
                  <a:spcPct val="0"/>
                </a:spcBef>
                <a:spcAft>
                  <a:spcPct val="0"/>
                </a:spcAft>
                <a:defRPr/>
              </a:pPr>
              <a:t>2/23/2017</a:t>
            </a:fld>
            <a:endParaRPr lang="en-US" dirty="0" smtClean="0"/>
          </a:p>
        </p:txBody>
      </p:sp>
      <p:sp>
        <p:nvSpPr>
          <p:cNvPr id="5" name="Slide Number Placeholder 4"/>
          <p:cNvSpPr>
            <a:spLocks noGrp="1"/>
          </p:cNvSpPr>
          <p:nvPr>
            <p:ph type="sldNum" sz="quarter" idx="12"/>
          </p:nvPr>
        </p:nvSpPr>
        <p:spPr/>
        <p:txBody>
          <a:bodyPr/>
          <a:lstStyle/>
          <a:p>
            <a:pPr>
              <a:defRPr/>
            </a:pPr>
            <a:fld id="{C6B577BA-FDE9-44BE-BD68-49AB725335B2}" type="slidenum">
              <a:rPr lang="en-US"/>
              <a:pPr>
                <a:defRPr/>
              </a:pPr>
              <a:t>23</a:t>
            </a:fld>
            <a:endParaRPr lang="en-US" dirty="0"/>
          </a:p>
        </p:txBody>
      </p:sp>
      <p:sp>
        <p:nvSpPr>
          <p:cNvPr id="26630" name="Footer Placeholder 5"/>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0" y="0"/>
            <a:ext cx="8686800" cy="990600"/>
          </a:xfrm>
        </p:spPr>
        <p:txBody>
          <a:bodyPr/>
          <a:lstStyle/>
          <a:p>
            <a:pPr algn="ctr" eaLnBrk="1" hangingPunct="1"/>
            <a:r>
              <a:rPr lang="en-US" dirty="0" smtClean="0"/>
              <a:t>HEAD &amp; NECK</a:t>
            </a:r>
          </a:p>
        </p:txBody>
      </p:sp>
      <p:sp>
        <p:nvSpPr>
          <p:cNvPr id="27651" name="Content Placeholder 2"/>
          <p:cNvSpPr>
            <a:spLocks noGrp="1"/>
          </p:cNvSpPr>
          <p:nvPr>
            <p:ph sz="quarter" idx="1"/>
          </p:nvPr>
        </p:nvSpPr>
        <p:spPr/>
        <p:txBody>
          <a:bodyPr/>
          <a:lstStyle/>
          <a:p>
            <a:pPr eaLnBrk="1" hangingPunct="1"/>
            <a:r>
              <a:rPr lang="en-US" dirty="0" smtClean="0"/>
              <a:t>Head</a:t>
            </a:r>
          </a:p>
          <a:p>
            <a:pPr eaLnBrk="1" hangingPunct="1"/>
            <a:r>
              <a:rPr lang="en-US" dirty="0" smtClean="0"/>
              <a:t>Neck</a:t>
            </a:r>
          </a:p>
          <a:p>
            <a:pPr eaLnBrk="1" hangingPunct="1"/>
            <a:r>
              <a:rPr lang="en-US" dirty="0" smtClean="0"/>
              <a:t>thyroid</a:t>
            </a:r>
          </a:p>
        </p:txBody>
      </p:sp>
      <p:sp>
        <p:nvSpPr>
          <p:cNvPr id="27652"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CEB5798D-B11F-4B27-A2AD-6BD78FF469A7}" type="datetime1">
              <a:rPr lang="en-US" smtClean="0"/>
              <a:pPr fontAlgn="base">
                <a:spcBef>
                  <a:spcPct val="0"/>
                </a:spcBef>
                <a:spcAft>
                  <a:spcPct val="0"/>
                </a:spcAft>
                <a:defRPr/>
              </a:pPr>
              <a:t>2/23/2017</a:t>
            </a:fld>
            <a:endParaRPr lang="en-US" dirty="0" smtClean="0"/>
          </a:p>
        </p:txBody>
      </p:sp>
      <p:sp>
        <p:nvSpPr>
          <p:cNvPr id="5" name="Slide Number Placeholder 4"/>
          <p:cNvSpPr>
            <a:spLocks noGrp="1"/>
          </p:cNvSpPr>
          <p:nvPr>
            <p:ph type="sldNum" sz="quarter" idx="12"/>
          </p:nvPr>
        </p:nvSpPr>
        <p:spPr/>
        <p:txBody>
          <a:bodyPr/>
          <a:lstStyle/>
          <a:p>
            <a:pPr>
              <a:defRPr/>
            </a:pPr>
            <a:fld id="{E8ACF390-885C-4D51-B1F3-A3C19C6438D5}" type="slidenum">
              <a:rPr lang="en-US"/>
              <a:pPr>
                <a:defRPr/>
              </a:pPr>
              <a:t>24</a:t>
            </a:fld>
            <a:endParaRPr lang="en-US" dirty="0"/>
          </a:p>
        </p:txBody>
      </p:sp>
      <p:sp>
        <p:nvSpPr>
          <p:cNvPr id="27654" name="Footer Placeholder 5"/>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0" y="0"/>
            <a:ext cx="9144000" cy="838200"/>
          </a:xfrm>
        </p:spPr>
        <p:txBody>
          <a:bodyPr/>
          <a:lstStyle/>
          <a:p>
            <a:pPr algn="ctr" eaLnBrk="1" hangingPunct="1"/>
            <a:r>
              <a:rPr lang="en-US" dirty="0" smtClean="0"/>
              <a:t>CHEST</a:t>
            </a:r>
          </a:p>
        </p:txBody>
      </p:sp>
      <p:sp>
        <p:nvSpPr>
          <p:cNvPr id="28675" name="Content Placeholder 2"/>
          <p:cNvSpPr>
            <a:spLocks noGrp="1"/>
          </p:cNvSpPr>
          <p:nvPr>
            <p:ph sz="quarter" idx="1"/>
          </p:nvPr>
        </p:nvSpPr>
        <p:spPr>
          <a:xfrm>
            <a:off x="0" y="914400"/>
            <a:ext cx="9144000" cy="5943600"/>
          </a:xfrm>
        </p:spPr>
        <p:txBody>
          <a:bodyPr/>
          <a:lstStyle/>
          <a:p>
            <a:pPr eaLnBrk="1" hangingPunct="1"/>
            <a:endParaRPr lang="en-US" dirty="0" smtClean="0"/>
          </a:p>
          <a:p>
            <a:pPr eaLnBrk="1" hangingPunct="1"/>
            <a:r>
              <a:rPr lang="en-US" dirty="0" smtClean="0"/>
              <a:t>Breast: </a:t>
            </a:r>
            <a:r>
              <a:rPr lang="en-US" dirty="0" smtClean="0">
                <a:sym typeface="Wingdings" pitchFamily="2" charset="2"/>
              </a:rPr>
              <a:t>(IPPA)</a:t>
            </a:r>
            <a:r>
              <a:rPr lang="en-US" dirty="0" smtClean="0"/>
              <a:t> normal (nulliparous or parous breast fed) or abnormal (nipple, areola, lumps abnormal discharges)</a:t>
            </a:r>
          </a:p>
          <a:p>
            <a:pPr eaLnBrk="1" hangingPunct="1"/>
            <a:endParaRPr lang="en-US" dirty="0" smtClean="0"/>
          </a:p>
          <a:p>
            <a:pPr eaLnBrk="1" hangingPunct="1"/>
            <a:r>
              <a:rPr lang="en-US" dirty="0" smtClean="0"/>
              <a:t>Chest wall: (symmetry, deformities, lesions and scars expansion</a:t>
            </a:r>
          </a:p>
          <a:p>
            <a:pPr eaLnBrk="1" hangingPunct="1"/>
            <a:endParaRPr lang="en-US" dirty="0" smtClean="0"/>
          </a:p>
          <a:p>
            <a:pPr eaLnBrk="1" hangingPunct="1"/>
            <a:r>
              <a:rPr lang="en-US" dirty="0" smtClean="0"/>
              <a:t>Lungs: (palpation, percussion and auscultation)</a:t>
            </a:r>
          </a:p>
          <a:p>
            <a:pPr eaLnBrk="1" hangingPunct="1"/>
            <a:endParaRPr lang="en-US" dirty="0" smtClean="0"/>
          </a:p>
          <a:p>
            <a:pPr eaLnBrk="1" hangingPunct="1"/>
            <a:r>
              <a:rPr lang="en-US" dirty="0" smtClean="0"/>
              <a:t>Heart: precordiun activity, position of apex beat, auscultate four valves for the normal I and II heart sounds and murmurs with their radiation</a:t>
            </a:r>
          </a:p>
        </p:txBody>
      </p:sp>
      <p:sp>
        <p:nvSpPr>
          <p:cNvPr id="28676"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CC82CAB2-52B1-4BF3-A3B7-E38C1BEE23AE}" type="datetime1">
              <a:rPr lang="en-US" smtClean="0"/>
              <a:pPr fontAlgn="base">
                <a:spcBef>
                  <a:spcPct val="0"/>
                </a:spcBef>
                <a:spcAft>
                  <a:spcPct val="0"/>
                </a:spcAft>
                <a:defRPr/>
              </a:pPr>
              <a:t>2/23/2017</a:t>
            </a:fld>
            <a:endParaRPr lang="en-US" dirty="0" smtClean="0"/>
          </a:p>
        </p:txBody>
      </p:sp>
      <p:sp>
        <p:nvSpPr>
          <p:cNvPr id="5" name="Slide Number Placeholder 4"/>
          <p:cNvSpPr>
            <a:spLocks noGrp="1"/>
          </p:cNvSpPr>
          <p:nvPr>
            <p:ph type="sldNum" sz="quarter" idx="12"/>
          </p:nvPr>
        </p:nvSpPr>
        <p:spPr/>
        <p:txBody>
          <a:bodyPr/>
          <a:lstStyle/>
          <a:p>
            <a:pPr>
              <a:defRPr/>
            </a:pPr>
            <a:fld id="{976611F8-CE5F-467B-93AB-036505AA78BB}" type="slidenum">
              <a:rPr lang="en-US"/>
              <a:pPr>
                <a:defRPr/>
              </a:pPr>
              <a:t>25</a:t>
            </a:fld>
            <a:endParaRPr lang="en-US" dirty="0"/>
          </a:p>
        </p:txBody>
      </p:sp>
      <p:sp>
        <p:nvSpPr>
          <p:cNvPr id="28678" name="Footer Placeholder 5"/>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txBody>
          <a:bodyPr>
            <a:normAutofit fontScale="90000"/>
          </a:bodyPr>
          <a:lstStyle/>
          <a:p>
            <a:pPr algn="ctr" eaLnBrk="1" fontAlgn="auto" hangingPunct="1">
              <a:spcAft>
                <a:spcPts val="0"/>
              </a:spcAft>
              <a:defRPr/>
            </a:pPr>
            <a:r>
              <a:rPr lang="en-US" dirty="0" smtClean="0"/>
              <a:t>ABDOMEN</a:t>
            </a:r>
            <a:endParaRPr lang="en-US" dirty="0"/>
          </a:p>
        </p:txBody>
      </p:sp>
      <p:sp>
        <p:nvSpPr>
          <p:cNvPr id="3" name="Content Placeholder 2"/>
          <p:cNvSpPr>
            <a:spLocks noGrp="1"/>
          </p:cNvSpPr>
          <p:nvPr>
            <p:ph sz="quarter" idx="1"/>
          </p:nvPr>
        </p:nvSpPr>
        <p:spPr>
          <a:xfrm>
            <a:off x="0" y="685800"/>
            <a:ext cx="8686800" cy="5638800"/>
          </a:xfrm>
        </p:spPr>
        <p:txBody>
          <a:bodyPr>
            <a:normAutofit fontScale="85000" lnSpcReduction="20000"/>
          </a:bodyPr>
          <a:lstStyle/>
          <a:p>
            <a:pPr marL="274320" indent="-274320" eaLnBrk="1" fontAlgn="auto" hangingPunct="1">
              <a:spcBef>
                <a:spcPts val="580"/>
              </a:spcBef>
              <a:spcAft>
                <a:spcPts val="0"/>
              </a:spcAft>
              <a:buFont typeface="Wingdings 2"/>
              <a:buChar char=""/>
              <a:defRPr/>
            </a:pPr>
            <a:r>
              <a:rPr lang="en-US" dirty="0" smtClean="0"/>
              <a:t>Contour, Symmetry</a:t>
            </a:r>
          </a:p>
          <a:p>
            <a:pPr marL="274320" indent="-274320" eaLnBrk="1" fontAlgn="auto" hangingPunct="1">
              <a:spcBef>
                <a:spcPts val="580"/>
              </a:spcBef>
              <a:spcAft>
                <a:spcPts val="0"/>
              </a:spcAft>
              <a:buFont typeface="Wingdings 2"/>
              <a:buChar char=""/>
              <a:defRPr/>
            </a:pPr>
            <a:r>
              <a:rPr lang="en-US" dirty="0" smtClean="0"/>
              <a:t>Straie, scar, skin pigmentation, linear nigra, fetal movements, prominent masses/veins</a:t>
            </a:r>
          </a:p>
          <a:p>
            <a:pPr marL="274320" indent="-274320" eaLnBrk="1" fontAlgn="auto" hangingPunct="1">
              <a:spcBef>
                <a:spcPts val="580"/>
              </a:spcBef>
              <a:spcAft>
                <a:spcPts val="0"/>
              </a:spcAft>
              <a:buFont typeface="Wingdings 2"/>
              <a:buChar char=""/>
              <a:defRPr/>
            </a:pPr>
            <a:r>
              <a:rPr lang="en-US" dirty="0" smtClean="0"/>
              <a:t>Tenderness, consistency, contractions, fetal movements</a:t>
            </a:r>
          </a:p>
          <a:p>
            <a:pPr marL="274320" indent="-274320" eaLnBrk="1" fontAlgn="auto" hangingPunct="1">
              <a:spcBef>
                <a:spcPts val="580"/>
              </a:spcBef>
              <a:spcAft>
                <a:spcPts val="0"/>
              </a:spcAft>
              <a:buFont typeface="Wingdings 2"/>
              <a:buChar char=""/>
              <a:defRPr/>
            </a:pPr>
            <a:r>
              <a:rPr lang="en-US" dirty="0" smtClean="0"/>
              <a:t>Liver, spleen, bladder, hernia orifices, bladder</a:t>
            </a:r>
          </a:p>
          <a:p>
            <a:pPr marL="274320" indent="-274320" eaLnBrk="1" fontAlgn="auto" hangingPunct="1">
              <a:spcBef>
                <a:spcPts val="580"/>
              </a:spcBef>
              <a:spcAft>
                <a:spcPts val="0"/>
              </a:spcAft>
              <a:buFont typeface="Wingdings 2"/>
              <a:buChar char=""/>
              <a:defRPr/>
            </a:pPr>
            <a:r>
              <a:rPr lang="en-US" dirty="0" smtClean="0"/>
              <a:t>Uterus</a:t>
            </a:r>
          </a:p>
          <a:p>
            <a:pPr marL="548640" lvl="1" eaLnBrk="1" fontAlgn="auto" hangingPunct="1">
              <a:spcBef>
                <a:spcPts val="370"/>
              </a:spcBef>
              <a:spcAft>
                <a:spcPts val="0"/>
              </a:spcAft>
              <a:buFont typeface="Wingdings" pitchFamily="2" charset="2"/>
              <a:buChar char="Ø"/>
              <a:defRPr/>
            </a:pPr>
            <a:r>
              <a:rPr lang="en-US" dirty="0" smtClean="0"/>
              <a:t>using leopald Maneuvers</a:t>
            </a:r>
          </a:p>
          <a:p>
            <a:pPr marL="822960" lvl="2" eaLnBrk="1" fontAlgn="auto" hangingPunct="1">
              <a:spcBef>
                <a:spcPts val="370"/>
              </a:spcBef>
              <a:spcAft>
                <a:spcPts val="0"/>
              </a:spcAft>
              <a:buClr>
                <a:schemeClr val="accent1">
                  <a:tint val="60000"/>
                </a:schemeClr>
              </a:buClr>
              <a:buFont typeface="Wingdings" pitchFamily="2" charset="2"/>
              <a:buChar char="v"/>
              <a:defRPr/>
            </a:pPr>
            <a:r>
              <a:rPr lang="en-US" dirty="0" smtClean="0"/>
              <a:t>1</a:t>
            </a:r>
            <a:r>
              <a:rPr lang="en-US" baseline="30000" dirty="0" smtClean="0"/>
              <a:t>st</a:t>
            </a:r>
            <a:r>
              <a:rPr lang="en-US" dirty="0" smtClean="0"/>
              <a:t> identify the upper limit of fundus and fetal pole occupying the fundus</a:t>
            </a:r>
          </a:p>
          <a:p>
            <a:pPr marL="822960" lvl="2" eaLnBrk="1" fontAlgn="auto" hangingPunct="1">
              <a:spcBef>
                <a:spcPts val="370"/>
              </a:spcBef>
              <a:spcAft>
                <a:spcPts val="0"/>
              </a:spcAft>
              <a:buClr>
                <a:schemeClr val="accent1">
                  <a:tint val="60000"/>
                </a:schemeClr>
              </a:buClr>
              <a:buFont typeface="Wingdings" pitchFamily="2" charset="2"/>
              <a:buChar char="v"/>
              <a:defRPr/>
            </a:pPr>
            <a:r>
              <a:rPr lang="en-US" dirty="0" smtClean="0"/>
              <a:t>Fundal Height: determine with ulna border of left hand</a:t>
            </a:r>
          </a:p>
          <a:p>
            <a:pPr marL="822960" lvl="2" eaLnBrk="1" fontAlgn="auto" hangingPunct="1">
              <a:spcBef>
                <a:spcPts val="370"/>
              </a:spcBef>
              <a:spcAft>
                <a:spcPts val="0"/>
              </a:spcAft>
              <a:buClr>
                <a:schemeClr val="accent1">
                  <a:tint val="60000"/>
                </a:schemeClr>
              </a:buClr>
              <a:buFont typeface="Wingdings" pitchFamily="2" charset="2"/>
              <a:buChar char="v"/>
              <a:defRPr/>
            </a:pPr>
            <a:r>
              <a:rPr lang="en-US" dirty="0" smtClean="0"/>
              <a:t>Measurement symphysis-fundal height after 20weeks because  uterus rises at a rate of 1cm  every week after twentieth week </a:t>
            </a:r>
          </a:p>
          <a:p>
            <a:pPr marL="822960" lvl="2" eaLnBrk="1" fontAlgn="auto" hangingPunct="1">
              <a:spcBef>
                <a:spcPts val="370"/>
              </a:spcBef>
              <a:spcAft>
                <a:spcPts val="0"/>
              </a:spcAft>
              <a:buClr>
                <a:schemeClr val="accent1">
                  <a:tint val="60000"/>
                </a:schemeClr>
              </a:buClr>
              <a:buFont typeface="Wingdings" pitchFamily="2" charset="2"/>
              <a:buChar char="v"/>
              <a:defRPr/>
            </a:pPr>
            <a:r>
              <a:rPr lang="en-US" dirty="0" smtClean="0"/>
              <a:t>using land marks</a:t>
            </a:r>
          </a:p>
          <a:p>
            <a:pPr marL="822960" lvl="2" eaLnBrk="1" fontAlgn="auto" hangingPunct="1">
              <a:spcBef>
                <a:spcPts val="370"/>
              </a:spcBef>
              <a:spcAft>
                <a:spcPts val="0"/>
              </a:spcAft>
              <a:buClr>
                <a:schemeClr val="accent1">
                  <a:tint val="60000"/>
                </a:schemeClr>
              </a:buClr>
              <a:buFont typeface="Wingdings" pitchFamily="2" charset="2"/>
              <a:buChar char="v"/>
              <a:defRPr/>
            </a:pPr>
            <a:r>
              <a:rPr lang="en-US" dirty="0" smtClean="0"/>
              <a:t>Superior border of symphysis Pubis 12wks</a:t>
            </a:r>
          </a:p>
          <a:p>
            <a:pPr marL="822960" lvl="2" eaLnBrk="1" fontAlgn="auto" hangingPunct="1">
              <a:spcBef>
                <a:spcPts val="370"/>
              </a:spcBef>
              <a:spcAft>
                <a:spcPts val="0"/>
              </a:spcAft>
              <a:buClr>
                <a:schemeClr val="accent1">
                  <a:tint val="60000"/>
                </a:schemeClr>
              </a:buClr>
              <a:buFont typeface="Wingdings" pitchFamily="2" charset="2"/>
              <a:buChar char="v"/>
              <a:defRPr/>
            </a:pPr>
            <a:r>
              <a:rPr lang="en-US" dirty="0" smtClean="0"/>
              <a:t>Distance between symphysis and umbilicus is divided into 3 equal parts. Lower 3</a:t>
            </a:r>
            <a:r>
              <a:rPr lang="en-US" baseline="30000" dirty="0" smtClean="0"/>
              <a:t>rd</a:t>
            </a:r>
            <a:r>
              <a:rPr lang="en-US" dirty="0" smtClean="0"/>
              <a:t> is reach at 16wks, 2/3</a:t>
            </a:r>
            <a:r>
              <a:rPr lang="en-US" baseline="30000" dirty="0" smtClean="0"/>
              <a:t>rd</a:t>
            </a:r>
            <a:r>
              <a:rPr lang="en-US" dirty="0" smtClean="0"/>
              <a:t> is reach at 20wks</a:t>
            </a:r>
          </a:p>
          <a:p>
            <a:pPr marL="822960" lvl="2" eaLnBrk="1" fontAlgn="auto" hangingPunct="1">
              <a:spcBef>
                <a:spcPts val="370"/>
              </a:spcBef>
              <a:spcAft>
                <a:spcPts val="0"/>
              </a:spcAft>
              <a:buClr>
                <a:schemeClr val="accent1">
                  <a:tint val="60000"/>
                </a:schemeClr>
              </a:buClr>
              <a:buFont typeface="Wingdings" pitchFamily="2" charset="2"/>
              <a:buChar char="v"/>
              <a:defRPr/>
            </a:pPr>
            <a:r>
              <a:rPr lang="en-US" dirty="0" smtClean="0"/>
              <a:t>Umbilicus24wks</a:t>
            </a:r>
          </a:p>
          <a:p>
            <a:pPr marL="822960" lvl="2" eaLnBrk="1" fontAlgn="auto" hangingPunct="1">
              <a:spcBef>
                <a:spcPts val="370"/>
              </a:spcBef>
              <a:spcAft>
                <a:spcPts val="0"/>
              </a:spcAft>
              <a:buClr>
                <a:schemeClr val="accent1">
                  <a:tint val="60000"/>
                </a:schemeClr>
              </a:buClr>
              <a:buFont typeface="Wingdings" pitchFamily="2" charset="2"/>
              <a:buChar char="v"/>
              <a:defRPr/>
            </a:pPr>
            <a:r>
              <a:rPr lang="en-US" dirty="0" smtClean="0"/>
              <a:t>Distance between umbilicus and xiphisternum is divided into 3 equal parts. Lower 3</a:t>
            </a:r>
            <a:r>
              <a:rPr lang="en-US" baseline="30000" dirty="0" smtClean="0"/>
              <a:t>rd</a:t>
            </a:r>
            <a:r>
              <a:rPr lang="en-US" dirty="0" smtClean="0"/>
              <a:t> is reach at 28wks, 2/3</a:t>
            </a:r>
            <a:r>
              <a:rPr lang="en-US" baseline="30000" dirty="0" smtClean="0"/>
              <a:t>rd</a:t>
            </a:r>
            <a:r>
              <a:rPr lang="en-US" dirty="0" smtClean="0"/>
              <a:t> is reach at 32wks</a:t>
            </a:r>
          </a:p>
          <a:p>
            <a:pPr marL="822960" lvl="2" eaLnBrk="1" fontAlgn="auto" hangingPunct="1">
              <a:spcBef>
                <a:spcPts val="370"/>
              </a:spcBef>
              <a:spcAft>
                <a:spcPts val="0"/>
              </a:spcAft>
              <a:buClr>
                <a:schemeClr val="accent1">
                  <a:tint val="60000"/>
                </a:schemeClr>
              </a:buClr>
              <a:buFont typeface="Wingdings" pitchFamily="2" charset="2"/>
              <a:buChar char="v"/>
              <a:defRPr/>
            </a:pPr>
            <a:r>
              <a:rPr lang="en-US" dirty="0" smtClean="0"/>
              <a:t>Xisphisternum is reach 36wks</a:t>
            </a:r>
          </a:p>
          <a:p>
            <a:pPr marL="822960" lvl="2" eaLnBrk="1" fontAlgn="auto" hangingPunct="1">
              <a:spcBef>
                <a:spcPts val="370"/>
              </a:spcBef>
              <a:spcAft>
                <a:spcPts val="0"/>
              </a:spcAft>
              <a:buClr>
                <a:schemeClr val="accent1">
                  <a:tint val="60000"/>
                </a:schemeClr>
              </a:buClr>
              <a:buFont typeface="Wingdings" pitchFamily="2" charset="2"/>
              <a:buChar char="v"/>
              <a:defRPr/>
            </a:pPr>
            <a:r>
              <a:rPr lang="en-US" dirty="0" smtClean="0"/>
              <a:t>Thereafter uterus descend and at 40ks fundus occupies the height at 32wks</a:t>
            </a:r>
          </a:p>
          <a:p>
            <a:pPr marL="274320" indent="-274320" eaLnBrk="1" fontAlgn="auto" hangingPunct="1">
              <a:spcBef>
                <a:spcPts val="580"/>
              </a:spcBef>
              <a:spcAft>
                <a:spcPts val="0"/>
              </a:spcAft>
              <a:buFont typeface="Wingdings 2"/>
              <a:buChar char=""/>
              <a:defRPr/>
            </a:pPr>
            <a:endParaRPr lang="en-US" dirty="0"/>
          </a:p>
        </p:txBody>
      </p:sp>
      <p:sp>
        <p:nvSpPr>
          <p:cNvPr id="29700"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151BE2B4-2BD3-4156-86CC-81035042DC1F}" type="datetime1">
              <a:rPr lang="en-US" smtClean="0"/>
              <a:pPr fontAlgn="base">
                <a:spcBef>
                  <a:spcPct val="0"/>
                </a:spcBef>
                <a:spcAft>
                  <a:spcPct val="0"/>
                </a:spcAft>
                <a:defRPr/>
              </a:pPr>
              <a:t>2/23/2017</a:t>
            </a:fld>
            <a:endParaRPr lang="en-US" dirty="0" smtClean="0"/>
          </a:p>
        </p:txBody>
      </p:sp>
      <p:sp>
        <p:nvSpPr>
          <p:cNvPr id="5" name="Slide Number Placeholder 4"/>
          <p:cNvSpPr>
            <a:spLocks noGrp="1"/>
          </p:cNvSpPr>
          <p:nvPr>
            <p:ph type="sldNum" sz="quarter" idx="12"/>
          </p:nvPr>
        </p:nvSpPr>
        <p:spPr/>
        <p:txBody>
          <a:bodyPr/>
          <a:lstStyle/>
          <a:p>
            <a:pPr>
              <a:defRPr/>
            </a:pPr>
            <a:fld id="{0577D0B2-CE7F-4A7E-A198-CEF1DD72E75D}" type="slidenum">
              <a:rPr lang="en-US"/>
              <a:pPr>
                <a:defRPr/>
              </a:pPr>
              <a:t>26</a:t>
            </a:fld>
            <a:endParaRPr lang="en-US" dirty="0"/>
          </a:p>
        </p:txBody>
      </p:sp>
      <p:sp>
        <p:nvSpPr>
          <p:cNvPr id="29702" name="Footer Placeholder 5"/>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0" y="0"/>
            <a:ext cx="9144000" cy="762000"/>
          </a:xfrm>
        </p:spPr>
        <p:txBody>
          <a:bodyPr/>
          <a:lstStyle/>
          <a:p>
            <a:pPr algn="ctr" eaLnBrk="1" hangingPunct="1"/>
            <a:r>
              <a:rPr lang="en-US" dirty="0" smtClean="0"/>
              <a:t>OBSTETRIC PALPATION</a:t>
            </a:r>
          </a:p>
        </p:txBody>
      </p:sp>
      <p:sp>
        <p:nvSpPr>
          <p:cNvPr id="30723" name="Date Placeholder 2"/>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768F0BBD-E22A-4E6A-8A60-22A97FB25062}" type="datetime1">
              <a:rPr lang="en-US" smtClean="0"/>
              <a:pPr fontAlgn="base">
                <a:spcBef>
                  <a:spcPct val="0"/>
                </a:spcBef>
                <a:spcAft>
                  <a:spcPct val="0"/>
                </a:spcAft>
                <a:defRPr/>
              </a:pPr>
              <a:t>2/23/2017</a:t>
            </a:fld>
            <a:endParaRPr lang="en-US" dirty="0" smtClean="0"/>
          </a:p>
        </p:txBody>
      </p:sp>
      <p:sp>
        <p:nvSpPr>
          <p:cNvPr id="30724" name="Footer Placeholder 3"/>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
        <p:nvSpPr>
          <p:cNvPr id="5" name="Slide Number Placeholder 4"/>
          <p:cNvSpPr>
            <a:spLocks noGrp="1"/>
          </p:cNvSpPr>
          <p:nvPr>
            <p:ph type="sldNum" sz="quarter" idx="12"/>
          </p:nvPr>
        </p:nvSpPr>
        <p:spPr/>
        <p:txBody>
          <a:bodyPr/>
          <a:lstStyle/>
          <a:p>
            <a:pPr>
              <a:defRPr/>
            </a:pPr>
            <a:fld id="{7BD37A1A-26B2-40EB-B99E-AB4E8715410E}" type="slidenum">
              <a:rPr lang="en-US"/>
              <a:pPr>
                <a:defRPr/>
              </a:pPr>
              <a:t>27</a:t>
            </a:fld>
            <a:endParaRPr lang="en-US" dirty="0"/>
          </a:p>
        </p:txBody>
      </p:sp>
      <p:sp>
        <p:nvSpPr>
          <p:cNvPr id="6" name="Content Placeholder 5"/>
          <p:cNvSpPr>
            <a:spLocks noGrp="1"/>
          </p:cNvSpPr>
          <p:nvPr>
            <p:ph sz="quarter" idx="1"/>
          </p:nvPr>
        </p:nvSpPr>
        <p:spPr>
          <a:xfrm>
            <a:off x="0" y="838200"/>
            <a:ext cx="9144000" cy="5486400"/>
          </a:xfrm>
        </p:spPr>
        <p:txBody>
          <a:bodyPr>
            <a:normAutofit fontScale="92500"/>
          </a:bodyPr>
          <a:lstStyle/>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1</a:t>
            </a:r>
            <a:r>
              <a:rPr lang="en-US" baseline="30000" dirty="0" smtClean="0">
                <a:latin typeface="Times New Roman" pitchFamily="18" charset="0"/>
                <a:cs typeface="Times New Roman" pitchFamily="18" charset="0"/>
              </a:rPr>
              <a:t>st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manoeuvre</a:t>
            </a:r>
            <a:r>
              <a:rPr lang="en-US" smtClean="0">
                <a:latin typeface="Times New Roman" pitchFamily="18" charset="0"/>
                <a:cs typeface="Times New Roman" pitchFamily="18" charset="0"/>
              </a:rPr>
              <a:t> Fundal </a:t>
            </a:r>
            <a:r>
              <a:rPr lang="en-US" dirty="0" smtClean="0">
                <a:latin typeface="Times New Roman" pitchFamily="18" charset="0"/>
                <a:cs typeface="Times New Roman" pitchFamily="18" charset="0"/>
              </a:rPr>
              <a:t>Grip: gently pressed of fundal area between the two hands in an attempt to determine which pole of fetus is occupying the fundal area</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2</a:t>
            </a:r>
            <a:r>
              <a:rPr lang="en-US" baseline="30000" dirty="0" smtClean="0">
                <a:latin typeface="Times New Roman" pitchFamily="18" charset="0"/>
                <a:cs typeface="Times New Roman" pitchFamily="18" charset="0"/>
              </a:rPr>
              <a:t>nd</a:t>
            </a:r>
            <a:r>
              <a:rPr lang="en-US" dirty="0" smtClean="0">
                <a:latin typeface="Times New Roman" pitchFamily="18" charset="0"/>
                <a:cs typeface="Times New Roman" pitchFamily="18" charset="0"/>
              </a:rPr>
              <a:t> manoeuvre Umbilical Grip: hands are gently slip along the side of the uterus to the umbilical. Steadying one hand to stabilized the uterus, the other hand is use to palpate the other side to identify the back as a smooth elongated firm mass round area and the limbs as small irregular shapes in an area which is relatively empty.</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3</a:t>
            </a:r>
            <a:r>
              <a:rPr lang="en-US" baseline="30000" dirty="0" smtClean="0">
                <a:latin typeface="Times New Roman" pitchFamily="18" charset="0"/>
                <a:cs typeface="Times New Roman" pitchFamily="18" charset="0"/>
              </a:rPr>
              <a:t>rd</a:t>
            </a:r>
            <a:r>
              <a:rPr lang="en-US" dirty="0" smtClean="0">
                <a:latin typeface="Times New Roman" pitchFamily="18" charset="0"/>
                <a:cs typeface="Times New Roman" pitchFamily="18" charset="0"/>
              </a:rPr>
              <a:t> manoeuvre Pelvic Grip: obstetrician then turn to face the patients feet and place his hands with fingers extended he gently presses downward on the lower part of uterus along its sides and from side to side attempting to recognise the presenting part. Unless its fixed in the pelvic it can be balloted from side to side between the fingers.</a:t>
            </a:r>
          </a:p>
          <a:p>
            <a:pPr marL="274320" indent="-274320" eaLnBrk="1" fontAlgn="auto" hangingPunct="1">
              <a:spcBef>
                <a:spcPts val="580"/>
              </a:spcBef>
              <a:spcAft>
                <a:spcPts val="0"/>
              </a:spcAft>
              <a:buFont typeface="Wingdings 2"/>
              <a:buChar char=""/>
              <a:defRPr/>
            </a:pPr>
            <a:endParaRPr lang="en-US"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ate Placeholder 2"/>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E2DD5B7D-52AF-4469-B68E-F136C7EE7CC3}" type="datetime1">
              <a:rPr lang="en-US" smtClean="0"/>
              <a:pPr fontAlgn="base">
                <a:spcBef>
                  <a:spcPct val="0"/>
                </a:spcBef>
                <a:spcAft>
                  <a:spcPct val="0"/>
                </a:spcAft>
                <a:defRPr/>
              </a:pPr>
              <a:t>2/23/2017</a:t>
            </a:fld>
            <a:endParaRPr lang="en-US" dirty="0" smtClean="0"/>
          </a:p>
        </p:txBody>
      </p:sp>
      <p:sp>
        <p:nvSpPr>
          <p:cNvPr id="31747" name="Footer Placeholder 3"/>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
        <p:nvSpPr>
          <p:cNvPr id="5" name="Slide Number Placeholder 4"/>
          <p:cNvSpPr>
            <a:spLocks noGrp="1"/>
          </p:cNvSpPr>
          <p:nvPr>
            <p:ph type="sldNum" sz="quarter" idx="12"/>
          </p:nvPr>
        </p:nvSpPr>
        <p:spPr/>
        <p:txBody>
          <a:bodyPr/>
          <a:lstStyle/>
          <a:p>
            <a:pPr>
              <a:defRPr/>
            </a:pPr>
            <a:fld id="{C4AAC08A-4D90-44BE-BA65-05B54CF6CA22}" type="slidenum">
              <a:rPr lang="en-US"/>
              <a:pPr>
                <a:defRPr/>
              </a:pPr>
              <a:t>28</a:t>
            </a:fld>
            <a:endParaRPr lang="en-US" dirty="0"/>
          </a:p>
        </p:txBody>
      </p:sp>
      <p:sp>
        <p:nvSpPr>
          <p:cNvPr id="31749" name="Content Placeholder 5"/>
          <p:cNvSpPr>
            <a:spLocks noGrp="1"/>
          </p:cNvSpPr>
          <p:nvPr>
            <p:ph sz="quarter" idx="1"/>
          </p:nvPr>
        </p:nvSpPr>
        <p:spPr>
          <a:xfrm>
            <a:off x="0" y="0"/>
            <a:ext cx="9144000" cy="6858000"/>
          </a:xfrm>
        </p:spPr>
        <p:txBody>
          <a:bodyPr/>
          <a:lstStyle/>
          <a:p>
            <a:pPr eaLnBrk="1" hangingPunct="1"/>
            <a:r>
              <a:rPr lang="en-US" dirty="0" smtClean="0">
                <a:latin typeface="Times New Roman" pitchFamily="18" charset="0"/>
                <a:cs typeface="Times New Roman" pitchFamily="18" charset="0"/>
              </a:rPr>
              <a:t>If the presenting part cannot be easily identify bec it fixed in the pelvis, the fingers are slipped further downwards and inwards until they dip into the pelvis brim.</a:t>
            </a:r>
          </a:p>
          <a:p>
            <a:pPr eaLnBrk="1" hangingPunct="1"/>
            <a:r>
              <a:rPr lang="en-US" dirty="0" smtClean="0">
                <a:latin typeface="Times New Roman" pitchFamily="18" charset="0"/>
                <a:cs typeface="Times New Roman" pitchFamily="18" charset="0"/>
              </a:rPr>
              <a:t> If the hand which is on the same side as the fetal back slips more deeply than the other into the pelvis it can be assumed that the head is well fixed. It helps in determine the descent, engagement and position</a:t>
            </a:r>
          </a:p>
          <a:p>
            <a:pPr eaLnBrk="1" hangingPunct="1"/>
            <a:r>
              <a:rPr lang="en-US" dirty="0" err="1" smtClean="0">
                <a:latin typeface="Times New Roman" pitchFamily="18" charset="0"/>
                <a:cs typeface="Times New Roman" pitchFamily="18" charset="0"/>
              </a:rPr>
              <a:t>Pawlik</a:t>
            </a:r>
            <a:r>
              <a:rPr lang="en-US" dirty="0" smtClean="0">
                <a:latin typeface="Times New Roman" pitchFamily="18" charset="0"/>
                <a:cs typeface="Times New Roman" pitchFamily="18" charset="0"/>
              </a:rPr>
              <a:t>. </a:t>
            </a:r>
          </a:p>
          <a:p>
            <a:pPr lvl="1" eaLnBrk="1" hangingPunct="1">
              <a:buFont typeface="Wingdings" pitchFamily="2" charset="2"/>
              <a:buChar char="Ø"/>
            </a:pPr>
            <a:r>
              <a:rPr lang="en-US" dirty="0" smtClean="0">
                <a:latin typeface="Times New Roman" pitchFamily="18" charset="0"/>
                <a:cs typeface="Times New Roman" pitchFamily="18" charset="0"/>
              </a:rPr>
              <a:t>Is not always necessary and unless performed gently may be painful. </a:t>
            </a:r>
          </a:p>
          <a:p>
            <a:pPr lvl="1" eaLnBrk="1" hangingPunct="1">
              <a:buFont typeface="Wingdings" pitchFamily="2" charset="2"/>
              <a:buChar char="Ø"/>
            </a:pPr>
            <a:r>
              <a:rPr lang="en-US" dirty="0" smtClean="0">
                <a:latin typeface="Times New Roman" pitchFamily="18" charset="0"/>
                <a:cs typeface="Times New Roman" pitchFamily="18" charset="0"/>
              </a:rPr>
              <a:t>Facing the patient’s head the right hand spread widely and pressed into the suprapubic area above the  inguinal ligament. </a:t>
            </a:r>
          </a:p>
          <a:p>
            <a:pPr lvl="1" eaLnBrk="1" hangingPunct="1">
              <a:buFont typeface="Wingdings" pitchFamily="2" charset="2"/>
              <a:buChar char="Ø"/>
            </a:pPr>
            <a:r>
              <a:rPr lang="en-US" dirty="0" smtClean="0">
                <a:latin typeface="Times New Roman" pitchFamily="18" charset="0"/>
                <a:cs typeface="Times New Roman" pitchFamily="18" charset="0"/>
              </a:rPr>
              <a:t>When the fingers and thumb are approximated the presenting part can be felt between them and its mobility above the pelvic brim determine. Also helps in determining engagement and </a:t>
            </a:r>
            <a:r>
              <a:rPr lang="en-US" dirty="0" err="1" smtClean="0">
                <a:latin typeface="Times New Roman" pitchFamily="18" charset="0"/>
                <a:cs typeface="Times New Roman" pitchFamily="18" charset="0"/>
              </a:rPr>
              <a:t>ballotment</a:t>
            </a:r>
            <a:r>
              <a:rPr lang="en-US" dirty="0" smtClean="0">
                <a:latin typeface="Times New Roman" pitchFamily="18" charset="0"/>
                <a:cs typeface="Times New Roman" pitchFamily="18" charset="0"/>
              </a:rPr>
              <a:t> of the head.</a:t>
            </a:r>
          </a:p>
          <a:p>
            <a:pPr eaLnBrk="1" hangingPunct="1"/>
            <a:endParaRPr lang="en-US"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txBody>
          <a:bodyPr>
            <a:normAutofit fontScale="90000"/>
          </a:bodyPr>
          <a:lstStyle/>
          <a:p>
            <a:pPr algn="ctr" eaLnBrk="1" fontAlgn="auto" hangingPunct="1">
              <a:spcAft>
                <a:spcPts val="0"/>
              </a:spcAft>
              <a:defRPr/>
            </a:pPr>
            <a:r>
              <a:rPr lang="en-US" dirty="0" smtClean="0"/>
              <a:t>VAGINA</a:t>
            </a:r>
            <a:endParaRPr lang="en-US" dirty="0"/>
          </a:p>
        </p:txBody>
      </p:sp>
      <p:sp>
        <p:nvSpPr>
          <p:cNvPr id="3" name="Content Placeholder 2"/>
          <p:cNvSpPr>
            <a:spLocks noGrp="1"/>
          </p:cNvSpPr>
          <p:nvPr>
            <p:ph sz="quarter" idx="1"/>
          </p:nvPr>
        </p:nvSpPr>
        <p:spPr>
          <a:xfrm>
            <a:off x="0" y="762000"/>
            <a:ext cx="9144000" cy="6096000"/>
          </a:xfrm>
        </p:spPr>
        <p:txBody>
          <a:bodyPr>
            <a:normAutofit fontScale="92500" lnSpcReduction="10000"/>
          </a:bodyPr>
          <a:lstStyle/>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Vulva &amp; Perineum</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Discharges, ulcers, papules and pustules, bleeding and blood stain, hair distributions and infestation.</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shape and size of labia majora, minora, clitoris hood and prepuce (be aware of circumcision). Bartholin gland and duct</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Vestibular</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Urethra orifice, paraurethra opening(skene glands), integrity of frenulum and fourchette, presence and shape of hymen including vagina orifice and opening of bartholin duct</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Speculum: </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vaginal wall and </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Cervix with fornix</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Digital</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cervix</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Uterus</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Adnexals</a:t>
            </a:r>
          </a:p>
          <a:p>
            <a:pPr marL="274320" indent="-274320" eaLnBrk="1" fontAlgn="auto" hangingPunct="1">
              <a:spcBef>
                <a:spcPts val="580"/>
              </a:spcBef>
              <a:spcAft>
                <a:spcPts val="0"/>
              </a:spcAft>
              <a:buFont typeface="Wingdings 2"/>
              <a:buChar char=""/>
              <a:defRPr/>
            </a:pPr>
            <a:endParaRPr lang="en-US" dirty="0" smtClean="0"/>
          </a:p>
          <a:p>
            <a:pPr marL="274320" indent="-274320" eaLnBrk="1" fontAlgn="auto" hangingPunct="1">
              <a:spcBef>
                <a:spcPts val="580"/>
              </a:spcBef>
              <a:spcAft>
                <a:spcPts val="0"/>
              </a:spcAft>
              <a:buFont typeface="Wingdings 2"/>
              <a:buChar char=""/>
              <a:defRPr/>
            </a:pPr>
            <a:endParaRPr lang="en-US" dirty="0"/>
          </a:p>
        </p:txBody>
      </p:sp>
      <p:sp>
        <p:nvSpPr>
          <p:cNvPr id="32772"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DB90AA86-8F8C-4FD8-BF89-07EDC185BCBA}" type="datetime1">
              <a:rPr lang="en-US" smtClean="0"/>
              <a:pPr fontAlgn="base">
                <a:spcBef>
                  <a:spcPct val="0"/>
                </a:spcBef>
                <a:spcAft>
                  <a:spcPct val="0"/>
                </a:spcAft>
                <a:defRPr/>
              </a:pPr>
              <a:t>2/23/2017</a:t>
            </a:fld>
            <a:endParaRPr lang="en-US" dirty="0" smtClean="0"/>
          </a:p>
        </p:txBody>
      </p:sp>
      <p:sp>
        <p:nvSpPr>
          <p:cNvPr id="5" name="Slide Number Placeholder 4"/>
          <p:cNvSpPr>
            <a:spLocks noGrp="1"/>
          </p:cNvSpPr>
          <p:nvPr>
            <p:ph type="sldNum" sz="quarter" idx="12"/>
          </p:nvPr>
        </p:nvSpPr>
        <p:spPr/>
        <p:txBody>
          <a:bodyPr/>
          <a:lstStyle/>
          <a:p>
            <a:pPr>
              <a:defRPr/>
            </a:pPr>
            <a:fld id="{1C9D5A9B-8F7A-484A-886B-6EF79D76F4BA}" type="slidenum">
              <a:rPr lang="en-US"/>
              <a:pPr>
                <a:defRPr/>
              </a:pPr>
              <a:t>29</a:t>
            </a:fld>
            <a:endParaRPr lang="en-US" dirty="0"/>
          </a:p>
        </p:txBody>
      </p:sp>
      <p:sp>
        <p:nvSpPr>
          <p:cNvPr id="32774" name="Footer Placeholder 5"/>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0"/>
            <a:ext cx="8229600" cy="762000"/>
          </a:xfrm>
        </p:spPr>
        <p:txBody>
          <a:bodyPr/>
          <a:lstStyle/>
          <a:p>
            <a:pPr algn="ctr" eaLnBrk="1" hangingPunct="1"/>
            <a:r>
              <a:rPr lang="en-US" dirty="0" smtClean="0"/>
              <a:t>GETTING READY</a:t>
            </a:r>
          </a:p>
        </p:txBody>
      </p:sp>
      <p:sp>
        <p:nvSpPr>
          <p:cNvPr id="3" name="Content Placeholder 2"/>
          <p:cNvSpPr>
            <a:spLocks noGrp="1"/>
          </p:cNvSpPr>
          <p:nvPr>
            <p:ph sz="quarter" idx="1"/>
          </p:nvPr>
        </p:nvSpPr>
        <p:spPr>
          <a:xfrm>
            <a:off x="0" y="533400"/>
            <a:ext cx="9144000" cy="6324600"/>
          </a:xfrm>
        </p:spPr>
        <p:txBody>
          <a:bodyPr>
            <a:normAutofit lnSpcReduction="10000"/>
          </a:bodyPr>
          <a:lstStyle/>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Introduce yourself with a friendly greeting</a:t>
            </a:r>
          </a:p>
          <a:p>
            <a:pPr marL="274320" indent="-274320" eaLnBrk="1" fontAlgn="auto" hangingPunct="1">
              <a:spcBef>
                <a:spcPts val="580"/>
              </a:spcBef>
              <a:spcAft>
                <a:spcPts val="0"/>
              </a:spcAft>
              <a:buFont typeface="Wingdings 2"/>
              <a:buChar char=""/>
              <a:defRPr/>
            </a:pPr>
            <a:endParaRPr lang="en-US" dirty="0" smtClean="0">
              <a:latin typeface="Times New Roman" pitchFamily="18" charset="0"/>
              <a:cs typeface="Times New Roman" pitchFamily="18" charset="0"/>
            </a:endParaRP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Give your name and status</a:t>
            </a:r>
          </a:p>
          <a:p>
            <a:pPr marL="274320" indent="-274320" eaLnBrk="1" fontAlgn="auto" hangingPunct="1">
              <a:spcBef>
                <a:spcPts val="580"/>
              </a:spcBef>
              <a:spcAft>
                <a:spcPts val="0"/>
              </a:spcAft>
              <a:buFont typeface="Wingdings 2"/>
              <a:buChar char=""/>
              <a:defRPr/>
            </a:pPr>
            <a:endParaRPr lang="en-US" dirty="0" smtClean="0">
              <a:latin typeface="Times New Roman" pitchFamily="18" charset="0"/>
              <a:cs typeface="Times New Roman" pitchFamily="18" charset="0"/>
            </a:endParaRP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Explain the purpose of your interview</a:t>
            </a:r>
          </a:p>
          <a:p>
            <a:pPr marL="274320" indent="-274320" eaLnBrk="1" fontAlgn="auto" hangingPunct="1">
              <a:spcBef>
                <a:spcPts val="580"/>
              </a:spcBef>
              <a:spcAft>
                <a:spcPts val="0"/>
              </a:spcAft>
              <a:buFont typeface="Wingdings 2"/>
              <a:buChar char=""/>
              <a:defRPr/>
            </a:pPr>
            <a:endParaRPr lang="en-US" dirty="0" smtClean="0">
              <a:latin typeface="Times New Roman" pitchFamily="18" charset="0"/>
              <a:cs typeface="Times New Roman" pitchFamily="18" charset="0"/>
            </a:endParaRP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Maintain good eye contact</a:t>
            </a:r>
          </a:p>
          <a:p>
            <a:pPr marL="274320" indent="-274320" eaLnBrk="1" fontAlgn="auto" hangingPunct="1">
              <a:spcBef>
                <a:spcPts val="580"/>
              </a:spcBef>
              <a:spcAft>
                <a:spcPts val="0"/>
              </a:spcAft>
              <a:buFont typeface="Wingdings 2"/>
              <a:buChar char=""/>
              <a:defRPr/>
            </a:pPr>
            <a:endParaRPr lang="en-US" dirty="0" smtClean="0">
              <a:latin typeface="Times New Roman" pitchFamily="18" charset="0"/>
              <a:cs typeface="Times New Roman" pitchFamily="18" charset="0"/>
            </a:endParaRP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Listen attentively</a:t>
            </a:r>
          </a:p>
          <a:p>
            <a:pPr marL="274320" indent="-274320" eaLnBrk="1" fontAlgn="auto" hangingPunct="1">
              <a:spcBef>
                <a:spcPts val="580"/>
              </a:spcBef>
              <a:spcAft>
                <a:spcPts val="0"/>
              </a:spcAft>
              <a:buFont typeface="Wingdings 2"/>
              <a:buChar char=""/>
              <a:defRPr/>
            </a:pPr>
            <a:endParaRPr lang="en-US" dirty="0" smtClean="0">
              <a:latin typeface="Times New Roman" pitchFamily="18" charset="0"/>
              <a:cs typeface="Times New Roman" pitchFamily="18" charset="0"/>
            </a:endParaRP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Facilitate verbally and non verbally communication</a:t>
            </a:r>
          </a:p>
          <a:p>
            <a:pPr marL="274320" indent="-274320" eaLnBrk="1" fontAlgn="auto" hangingPunct="1">
              <a:spcBef>
                <a:spcPts val="580"/>
              </a:spcBef>
              <a:spcAft>
                <a:spcPts val="0"/>
              </a:spcAft>
              <a:buFont typeface="Wingdings 2"/>
              <a:buChar char=""/>
              <a:defRPr/>
            </a:pPr>
            <a:endParaRPr lang="en-US" dirty="0" smtClean="0">
              <a:latin typeface="Times New Roman" pitchFamily="18" charset="0"/>
              <a:cs typeface="Times New Roman" pitchFamily="18" charset="0"/>
            </a:endParaRP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Ask for a background information about the patient, which includes</a:t>
            </a:r>
            <a:endParaRPr lang="en-US" dirty="0">
              <a:latin typeface="Times New Roman" pitchFamily="18" charset="0"/>
              <a:cs typeface="Times New Roman" pitchFamily="18" charset="0"/>
            </a:endParaRPr>
          </a:p>
        </p:txBody>
      </p:sp>
      <p:sp>
        <p:nvSpPr>
          <p:cNvPr id="8196"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B735CD0D-B93B-478E-819B-CFFEDA309F4A}" type="datetime1">
              <a:rPr lang="en-US" smtClean="0"/>
              <a:pPr fontAlgn="base">
                <a:spcBef>
                  <a:spcPct val="0"/>
                </a:spcBef>
                <a:spcAft>
                  <a:spcPct val="0"/>
                </a:spcAft>
                <a:defRPr/>
              </a:pPr>
              <a:t>2/23/2017</a:t>
            </a:fld>
            <a:endParaRPr lang="en-US" dirty="0" smtClean="0"/>
          </a:p>
        </p:txBody>
      </p:sp>
      <p:sp>
        <p:nvSpPr>
          <p:cNvPr id="5" name="Slide Number Placeholder 4"/>
          <p:cNvSpPr>
            <a:spLocks noGrp="1"/>
          </p:cNvSpPr>
          <p:nvPr>
            <p:ph type="sldNum" sz="quarter" idx="12"/>
          </p:nvPr>
        </p:nvSpPr>
        <p:spPr>
          <a:xfrm>
            <a:off x="6629400" y="6172200"/>
            <a:ext cx="457200" cy="457200"/>
          </a:xfrm>
        </p:spPr>
        <p:txBody>
          <a:bodyPr/>
          <a:lstStyle/>
          <a:p>
            <a:pPr>
              <a:defRPr/>
            </a:pPr>
            <a:fld id="{B2917A38-A178-45F9-8B56-2B7C5D387D54}" type="slidenum">
              <a:rPr lang="en-US"/>
              <a:pPr>
                <a:defRPr/>
              </a:pPr>
              <a:t>3</a:t>
            </a:fld>
            <a:endParaRPr lang="en-US" dirty="0"/>
          </a:p>
        </p:txBody>
      </p:sp>
      <p:sp>
        <p:nvSpPr>
          <p:cNvPr id="8198" name="Footer Placeholder 5"/>
          <p:cNvSpPr>
            <a:spLocks noGrp="1"/>
          </p:cNvSpPr>
          <p:nvPr>
            <p:ph type="ftr" sz="quarter" idx="11"/>
          </p:nvPr>
        </p:nvSpPr>
        <p:spPr bwMode="auto">
          <a:xfrm>
            <a:off x="2667000" y="6172200"/>
            <a:ext cx="3962400" cy="457200"/>
          </a:xfrm>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0" y="0"/>
            <a:ext cx="9144000" cy="762000"/>
          </a:xfrm>
        </p:spPr>
        <p:txBody>
          <a:bodyPr/>
          <a:lstStyle/>
          <a:p>
            <a:pPr algn="ctr" eaLnBrk="1" hangingPunct="1"/>
            <a:r>
              <a:rPr lang="en-US" dirty="0" smtClean="0"/>
              <a:t>SUMMARY</a:t>
            </a:r>
          </a:p>
        </p:txBody>
      </p:sp>
      <p:sp>
        <p:nvSpPr>
          <p:cNvPr id="33795" name="Content Placeholder 2"/>
          <p:cNvSpPr>
            <a:spLocks noGrp="1"/>
          </p:cNvSpPr>
          <p:nvPr>
            <p:ph sz="quarter" idx="1"/>
          </p:nvPr>
        </p:nvSpPr>
        <p:spPr>
          <a:xfrm>
            <a:off x="0" y="914400"/>
            <a:ext cx="9144000" cy="5943600"/>
          </a:xfrm>
        </p:spPr>
        <p:txBody>
          <a:bodyPr/>
          <a:lstStyle/>
          <a:p>
            <a:pPr eaLnBrk="1" hangingPunct="1"/>
            <a:r>
              <a:rPr lang="en-US" dirty="0" smtClean="0">
                <a:latin typeface="Times New Roman" pitchFamily="18" charset="0"/>
                <a:cs typeface="Times New Roman" pitchFamily="18" charset="0"/>
              </a:rPr>
              <a:t>Pertinent Information that helped you to arrive at a specific diagnosis and differentials. Not more than three lines or sentence.</a:t>
            </a:r>
          </a:p>
          <a:p>
            <a:pPr eaLnBrk="1" hangingPunct="1"/>
            <a:endParaRPr lang="en-US" dirty="0" smtClean="0">
              <a:latin typeface="Times New Roman" pitchFamily="18" charset="0"/>
              <a:cs typeface="Times New Roman" pitchFamily="18" charset="0"/>
            </a:endParaRPr>
          </a:p>
          <a:p>
            <a:pPr lvl="1" eaLnBrk="1" hangingPunct="1">
              <a:buFont typeface="Wingdings" pitchFamily="2" charset="2"/>
              <a:buChar char="Ø"/>
            </a:pPr>
            <a:r>
              <a:rPr lang="en-US" dirty="0" smtClean="0">
                <a:latin typeface="Times New Roman" pitchFamily="18" charset="0"/>
                <a:cs typeface="Times New Roman" pitchFamily="18" charset="0"/>
              </a:rPr>
              <a:t>1</a:t>
            </a:r>
            <a:r>
              <a:rPr lang="en-US" baseline="30000" dirty="0" smtClean="0">
                <a:latin typeface="Times New Roman" pitchFamily="18" charset="0"/>
                <a:cs typeface="Times New Roman" pitchFamily="18" charset="0"/>
              </a:rPr>
              <a:t>st</a:t>
            </a:r>
            <a:r>
              <a:rPr lang="en-US" dirty="0" smtClean="0">
                <a:latin typeface="Times New Roman" pitchFamily="18" charset="0"/>
                <a:cs typeface="Times New Roman" pitchFamily="18" charset="0"/>
              </a:rPr>
              <a:t> sentence: Demographic, Presenting Complaint and History of Presenting Complaint in one sentence</a:t>
            </a:r>
          </a:p>
          <a:p>
            <a:pPr lvl="1" eaLnBrk="1" hangingPunct="1">
              <a:buFont typeface="Wingdings" pitchFamily="2" charset="2"/>
              <a:buChar char="Ø"/>
            </a:pPr>
            <a:endParaRPr lang="en-US" dirty="0" smtClean="0">
              <a:latin typeface="Times New Roman" pitchFamily="18" charset="0"/>
              <a:cs typeface="Times New Roman" pitchFamily="18" charset="0"/>
            </a:endParaRPr>
          </a:p>
          <a:p>
            <a:pPr lvl="1" eaLnBrk="1" hangingPunct="1">
              <a:buFont typeface="Wingdings" pitchFamily="2" charset="2"/>
              <a:buChar char="Ø"/>
            </a:pPr>
            <a:r>
              <a:rPr lang="en-US" dirty="0" smtClean="0">
                <a:latin typeface="Times New Roman" pitchFamily="18" charset="0"/>
                <a:cs typeface="Times New Roman" pitchFamily="18" charset="0"/>
              </a:rPr>
              <a:t>2</a:t>
            </a:r>
            <a:r>
              <a:rPr lang="en-US" baseline="30000" dirty="0" smtClean="0">
                <a:latin typeface="Times New Roman" pitchFamily="18" charset="0"/>
                <a:cs typeface="Times New Roman" pitchFamily="18" charset="0"/>
              </a:rPr>
              <a:t>nd</a:t>
            </a:r>
            <a:r>
              <a:rPr lang="en-US" dirty="0" smtClean="0">
                <a:latin typeface="Times New Roman" pitchFamily="18" charset="0"/>
                <a:cs typeface="Times New Roman" pitchFamily="18" charset="0"/>
              </a:rPr>
              <a:t> sentence: Obst, gynae, PMHx, Drug Hx, FHx,  and SHx in one sentence</a:t>
            </a:r>
          </a:p>
          <a:p>
            <a:pPr lvl="1" eaLnBrk="1" hangingPunct="1">
              <a:buFont typeface="Wingdings" pitchFamily="2" charset="2"/>
              <a:buChar char="Ø"/>
            </a:pPr>
            <a:endParaRPr lang="en-US" dirty="0" smtClean="0">
              <a:latin typeface="Times New Roman" pitchFamily="18" charset="0"/>
              <a:cs typeface="Times New Roman" pitchFamily="18" charset="0"/>
            </a:endParaRPr>
          </a:p>
          <a:p>
            <a:pPr lvl="1" eaLnBrk="1" hangingPunct="1">
              <a:buFont typeface="Wingdings" pitchFamily="2" charset="2"/>
              <a:buChar char="Ø"/>
            </a:pPr>
            <a:r>
              <a:rPr lang="en-US" dirty="0" smtClean="0">
                <a:latin typeface="Times New Roman" pitchFamily="18" charset="0"/>
                <a:cs typeface="Times New Roman" pitchFamily="18" charset="0"/>
              </a:rPr>
              <a:t>3</a:t>
            </a:r>
            <a:r>
              <a:rPr lang="en-US" baseline="30000" dirty="0" smtClean="0">
                <a:latin typeface="Times New Roman" pitchFamily="18" charset="0"/>
                <a:cs typeface="Times New Roman" pitchFamily="18" charset="0"/>
              </a:rPr>
              <a:t>rd</a:t>
            </a:r>
            <a:r>
              <a:rPr lang="en-US" dirty="0" smtClean="0">
                <a:latin typeface="Times New Roman" pitchFamily="18" charset="0"/>
                <a:cs typeface="Times New Roman" pitchFamily="18" charset="0"/>
              </a:rPr>
              <a:t> sentence: Examination finding in one sentence</a:t>
            </a:r>
          </a:p>
        </p:txBody>
      </p:sp>
      <p:sp>
        <p:nvSpPr>
          <p:cNvPr id="33796"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7E173608-5099-4EDA-AEB4-74B4CBC0C672}" type="datetime1">
              <a:rPr lang="en-US" smtClean="0"/>
              <a:pPr fontAlgn="base">
                <a:spcBef>
                  <a:spcPct val="0"/>
                </a:spcBef>
                <a:spcAft>
                  <a:spcPct val="0"/>
                </a:spcAft>
                <a:defRPr/>
              </a:pPr>
              <a:t>2/23/2017</a:t>
            </a:fld>
            <a:endParaRPr lang="en-US" dirty="0" smtClean="0"/>
          </a:p>
        </p:txBody>
      </p:sp>
      <p:sp>
        <p:nvSpPr>
          <p:cNvPr id="5" name="Slide Number Placeholder 4"/>
          <p:cNvSpPr>
            <a:spLocks noGrp="1"/>
          </p:cNvSpPr>
          <p:nvPr>
            <p:ph type="sldNum" sz="quarter" idx="12"/>
          </p:nvPr>
        </p:nvSpPr>
        <p:spPr/>
        <p:txBody>
          <a:bodyPr/>
          <a:lstStyle/>
          <a:p>
            <a:pPr>
              <a:defRPr/>
            </a:pPr>
            <a:fld id="{767D5067-ED21-44A5-9A36-42F959792BD9}" type="slidenum">
              <a:rPr lang="en-US"/>
              <a:pPr>
                <a:defRPr/>
              </a:pPr>
              <a:t>30</a:t>
            </a:fld>
            <a:endParaRPr lang="en-US" dirty="0"/>
          </a:p>
        </p:txBody>
      </p:sp>
      <p:sp>
        <p:nvSpPr>
          <p:cNvPr id="33798" name="Footer Placeholder 5"/>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0" y="0"/>
            <a:ext cx="9144000" cy="838200"/>
          </a:xfrm>
        </p:spPr>
        <p:txBody>
          <a:bodyPr/>
          <a:lstStyle/>
          <a:p>
            <a:pPr algn="ctr" eaLnBrk="1" hangingPunct="1"/>
            <a:r>
              <a:rPr lang="en-US" dirty="0" smtClean="0"/>
              <a:t>Diagnosis</a:t>
            </a:r>
          </a:p>
        </p:txBody>
      </p:sp>
      <p:sp>
        <p:nvSpPr>
          <p:cNvPr id="34819" name="Content Placeholder 2"/>
          <p:cNvSpPr>
            <a:spLocks noGrp="1"/>
          </p:cNvSpPr>
          <p:nvPr>
            <p:ph sz="quarter" idx="1"/>
          </p:nvPr>
        </p:nvSpPr>
        <p:spPr>
          <a:xfrm>
            <a:off x="0" y="1447800"/>
            <a:ext cx="9144000" cy="5410200"/>
          </a:xfrm>
        </p:spPr>
        <p:txBody>
          <a:bodyPr/>
          <a:lstStyle/>
          <a:p>
            <a:pPr eaLnBrk="1" hangingPunct="1"/>
            <a:r>
              <a:rPr lang="en-US" dirty="0" smtClean="0">
                <a:latin typeface="Times New Roman" pitchFamily="18" charset="0"/>
                <a:cs typeface="Times New Roman" pitchFamily="18" charset="0"/>
              </a:rPr>
              <a:t>Base on your findings from the patient through Interview and Examination.</a:t>
            </a:r>
          </a:p>
          <a:p>
            <a:pPr eaLnBrk="1" hangingPunct="1"/>
            <a:endParaRPr lang="en-US" dirty="0" smtClean="0">
              <a:latin typeface="Times New Roman" pitchFamily="18" charset="0"/>
              <a:cs typeface="Times New Roman" pitchFamily="18" charset="0"/>
            </a:endParaRPr>
          </a:p>
          <a:p>
            <a:pPr lvl="1" eaLnBrk="1" hangingPunct="1">
              <a:buFont typeface="Wingdings" pitchFamily="2" charset="2"/>
              <a:buChar char="Ø"/>
            </a:pPr>
            <a:r>
              <a:rPr lang="en-US" dirty="0" smtClean="0">
                <a:latin typeface="Times New Roman" pitchFamily="18" charset="0"/>
                <a:cs typeface="Times New Roman" pitchFamily="18" charset="0"/>
              </a:rPr>
              <a:t>Most likely cause of the Complaints and Additional History with Physical Findings</a:t>
            </a:r>
          </a:p>
          <a:p>
            <a:pPr eaLnBrk="1" hangingPunct="1">
              <a:buFont typeface="Wingdings" pitchFamily="2" charset="2"/>
              <a:buChar char="Ø"/>
            </a:pPr>
            <a:endParaRPr lang="en-US" dirty="0" smtClean="0">
              <a:latin typeface="Times New Roman" pitchFamily="18" charset="0"/>
              <a:cs typeface="Times New Roman" pitchFamily="18" charset="0"/>
            </a:endParaRPr>
          </a:p>
          <a:p>
            <a:pPr lvl="1" eaLnBrk="1" hangingPunct="1">
              <a:buFont typeface="Wingdings" pitchFamily="2" charset="2"/>
              <a:buChar char="Ø"/>
            </a:pPr>
            <a:r>
              <a:rPr lang="en-US" dirty="0" smtClean="0">
                <a:latin typeface="Times New Roman" pitchFamily="18" charset="0"/>
                <a:cs typeface="Times New Roman" pitchFamily="18" charset="0"/>
              </a:rPr>
              <a:t>Atleast three Differentials with Similar Presentations</a:t>
            </a:r>
          </a:p>
        </p:txBody>
      </p:sp>
      <p:sp>
        <p:nvSpPr>
          <p:cNvPr id="34820"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AF5FE9B3-C502-4C9E-9D12-7F5C3D6A6420}" type="datetime1">
              <a:rPr lang="en-US" smtClean="0"/>
              <a:pPr fontAlgn="base">
                <a:spcBef>
                  <a:spcPct val="0"/>
                </a:spcBef>
                <a:spcAft>
                  <a:spcPct val="0"/>
                </a:spcAft>
                <a:defRPr/>
              </a:pPr>
              <a:t>2/23/2017</a:t>
            </a:fld>
            <a:endParaRPr lang="en-US" dirty="0" smtClean="0"/>
          </a:p>
        </p:txBody>
      </p:sp>
      <p:sp>
        <p:nvSpPr>
          <p:cNvPr id="5" name="Slide Number Placeholder 4"/>
          <p:cNvSpPr>
            <a:spLocks noGrp="1"/>
          </p:cNvSpPr>
          <p:nvPr>
            <p:ph type="sldNum" sz="quarter" idx="12"/>
          </p:nvPr>
        </p:nvSpPr>
        <p:spPr/>
        <p:txBody>
          <a:bodyPr/>
          <a:lstStyle/>
          <a:p>
            <a:pPr>
              <a:defRPr/>
            </a:pPr>
            <a:fld id="{98A90B82-E866-4CBF-953A-B69833FA46D6}" type="slidenum">
              <a:rPr lang="en-US"/>
              <a:pPr>
                <a:defRPr/>
              </a:pPr>
              <a:t>31</a:t>
            </a:fld>
            <a:endParaRPr lang="en-US" dirty="0"/>
          </a:p>
        </p:txBody>
      </p:sp>
      <p:sp>
        <p:nvSpPr>
          <p:cNvPr id="34822" name="Footer Placeholder 5"/>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0" y="0"/>
            <a:ext cx="8686800" cy="914400"/>
          </a:xfrm>
        </p:spPr>
        <p:txBody>
          <a:bodyPr/>
          <a:lstStyle/>
          <a:p>
            <a:pPr algn="ctr" eaLnBrk="1" hangingPunct="1"/>
            <a:r>
              <a:rPr lang="en-US" dirty="0" smtClean="0"/>
              <a:t>INVESTIGATIONS</a:t>
            </a:r>
          </a:p>
        </p:txBody>
      </p:sp>
      <p:sp>
        <p:nvSpPr>
          <p:cNvPr id="3" name="Content Placeholder 2"/>
          <p:cNvSpPr>
            <a:spLocks noGrp="1"/>
          </p:cNvSpPr>
          <p:nvPr>
            <p:ph sz="quarter" idx="1"/>
          </p:nvPr>
        </p:nvSpPr>
        <p:spPr>
          <a:xfrm>
            <a:off x="0" y="685800"/>
            <a:ext cx="9144000" cy="5638800"/>
          </a:xfrm>
        </p:spPr>
        <p:txBody>
          <a:bodyPr>
            <a:normAutofit fontScale="85000" lnSpcReduction="20000"/>
          </a:bodyPr>
          <a:lstStyle/>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We investigate  to</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Confirm Diagnosis and Exclude Differentials</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Know Baseline Values and Extent of the Disease</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Monitor the Treatment</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Order of the request should follow the above criteria</a:t>
            </a:r>
          </a:p>
          <a:p>
            <a:pPr marL="548958" lvl="1" indent="-274320" eaLnBrk="1" fontAlgn="auto" hangingPunct="1">
              <a:spcBef>
                <a:spcPts val="580"/>
              </a:spcBef>
              <a:spcAft>
                <a:spcPts val="0"/>
              </a:spcAft>
              <a:buFont typeface="Wingdings" pitchFamily="2" charset="2"/>
              <a:buChar char="Ø"/>
              <a:defRPr/>
            </a:pPr>
            <a:r>
              <a:rPr lang="en-US" dirty="0" smtClean="0">
                <a:latin typeface="Times New Roman" pitchFamily="18" charset="0"/>
                <a:cs typeface="Times New Roman" pitchFamily="18" charset="0"/>
              </a:rPr>
              <a:t>What  disease does the patient have?</a:t>
            </a:r>
          </a:p>
          <a:p>
            <a:pPr marL="548958" lvl="1" indent="-274320" eaLnBrk="1" fontAlgn="auto" hangingPunct="1">
              <a:spcBef>
                <a:spcPts val="580"/>
              </a:spcBef>
              <a:spcAft>
                <a:spcPts val="0"/>
              </a:spcAft>
              <a:buFont typeface="Wingdings" pitchFamily="2" charset="2"/>
              <a:buChar char="Ø"/>
              <a:defRPr/>
            </a:pPr>
            <a:r>
              <a:rPr lang="en-US" dirty="0" smtClean="0">
                <a:latin typeface="Times New Roman" pitchFamily="18" charset="0"/>
                <a:cs typeface="Times New Roman" pitchFamily="18" charset="0"/>
              </a:rPr>
              <a:t>How serious or severe is the disease?</a:t>
            </a:r>
          </a:p>
          <a:p>
            <a:pPr marL="548958" lvl="1" indent="-274320" eaLnBrk="1" fontAlgn="auto" hangingPunct="1">
              <a:spcBef>
                <a:spcPts val="580"/>
              </a:spcBef>
              <a:spcAft>
                <a:spcPts val="0"/>
              </a:spcAft>
              <a:buFont typeface="Wingdings" pitchFamily="2" charset="2"/>
              <a:buChar char="Ø"/>
              <a:defRPr/>
            </a:pPr>
            <a:r>
              <a:rPr lang="en-US" dirty="0" smtClean="0">
                <a:latin typeface="Times New Roman" pitchFamily="18" charset="0"/>
                <a:cs typeface="Times New Roman" pitchFamily="18" charset="0"/>
              </a:rPr>
              <a:t>Is the treatment working?</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Priority of request(investigations) will depends on</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Necessity</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Availability and cost</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Includes</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Haematology</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Serology </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Biochemistry</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Microbiology</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Cytology and Histopathology</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Imaging</a:t>
            </a:r>
            <a:endParaRPr lang="en-US" dirty="0">
              <a:latin typeface="Times New Roman" pitchFamily="18" charset="0"/>
              <a:cs typeface="Times New Roman" pitchFamily="18" charset="0"/>
            </a:endParaRPr>
          </a:p>
        </p:txBody>
      </p:sp>
      <p:sp>
        <p:nvSpPr>
          <p:cNvPr id="35844"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82F8A1AE-17EE-4744-B820-8786389DD7DE}" type="datetime1">
              <a:rPr lang="en-US" smtClean="0"/>
              <a:pPr fontAlgn="base">
                <a:spcBef>
                  <a:spcPct val="0"/>
                </a:spcBef>
                <a:spcAft>
                  <a:spcPct val="0"/>
                </a:spcAft>
                <a:defRPr/>
              </a:pPr>
              <a:t>2/23/2017</a:t>
            </a:fld>
            <a:endParaRPr lang="en-US" dirty="0" smtClean="0"/>
          </a:p>
        </p:txBody>
      </p:sp>
      <p:sp>
        <p:nvSpPr>
          <p:cNvPr id="5" name="Slide Number Placeholder 4"/>
          <p:cNvSpPr>
            <a:spLocks noGrp="1"/>
          </p:cNvSpPr>
          <p:nvPr>
            <p:ph type="sldNum" sz="quarter" idx="12"/>
          </p:nvPr>
        </p:nvSpPr>
        <p:spPr/>
        <p:txBody>
          <a:bodyPr/>
          <a:lstStyle/>
          <a:p>
            <a:pPr>
              <a:defRPr/>
            </a:pPr>
            <a:fld id="{F88E8CB5-0ED8-46E6-BFEC-7BD1D164A4E9}" type="slidenum">
              <a:rPr lang="en-US"/>
              <a:pPr>
                <a:defRPr/>
              </a:pPr>
              <a:t>32</a:t>
            </a:fld>
            <a:endParaRPr lang="en-US" dirty="0"/>
          </a:p>
        </p:txBody>
      </p:sp>
      <p:sp>
        <p:nvSpPr>
          <p:cNvPr id="35846" name="Footer Placeholder 5"/>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0" y="0"/>
            <a:ext cx="9144000" cy="914400"/>
          </a:xfrm>
        </p:spPr>
        <p:txBody>
          <a:bodyPr/>
          <a:lstStyle/>
          <a:p>
            <a:pPr algn="ctr" eaLnBrk="1" hangingPunct="1"/>
            <a:r>
              <a:rPr lang="en-US" dirty="0" smtClean="0"/>
              <a:t>TREATMENT</a:t>
            </a:r>
          </a:p>
        </p:txBody>
      </p:sp>
      <p:sp>
        <p:nvSpPr>
          <p:cNvPr id="36867" name="Content Placeholder 2"/>
          <p:cNvSpPr>
            <a:spLocks noGrp="1"/>
          </p:cNvSpPr>
          <p:nvPr>
            <p:ph sz="quarter" idx="1"/>
          </p:nvPr>
        </p:nvSpPr>
        <p:spPr>
          <a:xfrm>
            <a:off x="0" y="1066800"/>
            <a:ext cx="9144000" cy="5791200"/>
          </a:xfrm>
        </p:spPr>
        <p:txBody>
          <a:bodyPr/>
          <a:lstStyle/>
          <a:p>
            <a:pPr eaLnBrk="1" hangingPunct="1"/>
            <a:r>
              <a:rPr lang="en-US" dirty="0" smtClean="0">
                <a:latin typeface="Times New Roman" pitchFamily="18" charset="0"/>
                <a:cs typeface="Times New Roman" pitchFamily="18" charset="0"/>
              </a:rPr>
              <a:t>Non Medical (Advice)</a:t>
            </a:r>
          </a:p>
          <a:p>
            <a:pPr eaLnBrk="1" hangingPunct="1"/>
            <a:endParaRPr lang="en-US" dirty="0" smtClean="0">
              <a:latin typeface="Times New Roman" pitchFamily="18" charset="0"/>
              <a:cs typeface="Times New Roman" pitchFamily="18" charset="0"/>
            </a:endParaRPr>
          </a:p>
          <a:p>
            <a:pPr eaLnBrk="1" hangingPunct="1"/>
            <a:r>
              <a:rPr lang="en-US" dirty="0" smtClean="0">
                <a:latin typeface="Times New Roman" pitchFamily="18" charset="0"/>
                <a:cs typeface="Times New Roman" pitchFamily="18" charset="0"/>
              </a:rPr>
              <a:t>Medical</a:t>
            </a:r>
          </a:p>
          <a:p>
            <a:pPr lvl="1" eaLnBrk="1" hangingPunct="1">
              <a:buFont typeface="Wingdings" pitchFamily="2" charset="2"/>
              <a:buChar char="Ø"/>
            </a:pPr>
            <a:r>
              <a:rPr lang="en-US" dirty="0" smtClean="0">
                <a:latin typeface="Times New Roman" pitchFamily="18" charset="0"/>
                <a:cs typeface="Times New Roman" pitchFamily="18" charset="0"/>
              </a:rPr>
              <a:t>Medicine</a:t>
            </a:r>
          </a:p>
          <a:p>
            <a:pPr lvl="1" eaLnBrk="1" hangingPunct="1">
              <a:buFont typeface="Wingdings" pitchFamily="2" charset="2"/>
              <a:buChar char="Ø"/>
            </a:pPr>
            <a:r>
              <a:rPr lang="en-US" dirty="0" smtClean="0">
                <a:latin typeface="Times New Roman" pitchFamily="18" charset="0"/>
                <a:cs typeface="Times New Roman" pitchFamily="18" charset="0"/>
              </a:rPr>
              <a:t>Surgery</a:t>
            </a:r>
          </a:p>
          <a:p>
            <a:pPr eaLnBrk="1" hangingPunct="1"/>
            <a:endParaRPr lang="en-US" dirty="0" smtClean="0"/>
          </a:p>
        </p:txBody>
      </p:sp>
      <p:sp>
        <p:nvSpPr>
          <p:cNvPr id="36868"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50B325EC-96A7-4CE3-BB1E-3054597C188D}" type="datetime1">
              <a:rPr lang="en-US" smtClean="0"/>
              <a:pPr fontAlgn="base">
                <a:spcBef>
                  <a:spcPct val="0"/>
                </a:spcBef>
                <a:spcAft>
                  <a:spcPct val="0"/>
                </a:spcAft>
                <a:defRPr/>
              </a:pPr>
              <a:t>2/23/2017</a:t>
            </a:fld>
            <a:endParaRPr lang="en-US" dirty="0" smtClean="0"/>
          </a:p>
        </p:txBody>
      </p:sp>
      <p:sp>
        <p:nvSpPr>
          <p:cNvPr id="5" name="Slide Number Placeholder 4"/>
          <p:cNvSpPr>
            <a:spLocks noGrp="1"/>
          </p:cNvSpPr>
          <p:nvPr>
            <p:ph type="sldNum" sz="quarter" idx="12"/>
          </p:nvPr>
        </p:nvSpPr>
        <p:spPr/>
        <p:txBody>
          <a:bodyPr/>
          <a:lstStyle/>
          <a:p>
            <a:pPr>
              <a:defRPr/>
            </a:pPr>
            <a:fld id="{8A1AE398-98A9-4F3C-8F21-AE47149EA7E9}" type="slidenum">
              <a:rPr lang="en-US"/>
              <a:pPr>
                <a:defRPr/>
              </a:pPr>
              <a:t>33</a:t>
            </a:fld>
            <a:endParaRPr lang="en-US" dirty="0"/>
          </a:p>
        </p:txBody>
      </p:sp>
      <p:sp>
        <p:nvSpPr>
          <p:cNvPr id="36870" name="Footer Placeholder 5"/>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0" y="0"/>
            <a:ext cx="9144000" cy="838200"/>
          </a:xfrm>
        </p:spPr>
        <p:txBody>
          <a:bodyPr/>
          <a:lstStyle/>
          <a:p>
            <a:pPr algn="ctr" eaLnBrk="1" hangingPunct="1"/>
            <a:r>
              <a:rPr lang="en-US" dirty="0" smtClean="0"/>
              <a:t>Follow up</a:t>
            </a:r>
          </a:p>
        </p:txBody>
      </p:sp>
      <p:sp>
        <p:nvSpPr>
          <p:cNvPr id="37891" name="Content Placeholder 2"/>
          <p:cNvSpPr>
            <a:spLocks noGrp="1"/>
          </p:cNvSpPr>
          <p:nvPr>
            <p:ph sz="quarter" idx="1"/>
          </p:nvPr>
        </p:nvSpPr>
        <p:spPr>
          <a:xfrm>
            <a:off x="457200" y="1447800"/>
            <a:ext cx="8686800" cy="5410200"/>
          </a:xfrm>
        </p:spPr>
        <p:txBody>
          <a:bodyPr/>
          <a:lstStyle/>
          <a:p>
            <a:pPr eaLnBrk="1" hangingPunct="1"/>
            <a:r>
              <a:rPr lang="en-US" dirty="0" smtClean="0">
                <a:latin typeface="Times New Roman" pitchFamily="18" charset="0"/>
                <a:cs typeface="Times New Roman" pitchFamily="18" charset="0"/>
              </a:rPr>
              <a:t>When</a:t>
            </a:r>
          </a:p>
          <a:p>
            <a:pPr eaLnBrk="1" hangingPunct="1"/>
            <a:r>
              <a:rPr lang="en-US" dirty="0" smtClean="0">
                <a:latin typeface="Times New Roman" pitchFamily="18" charset="0"/>
                <a:cs typeface="Times New Roman" pitchFamily="18" charset="0"/>
              </a:rPr>
              <a:t>Frequency</a:t>
            </a:r>
          </a:p>
          <a:p>
            <a:pPr eaLnBrk="1" hangingPunct="1"/>
            <a:r>
              <a:rPr lang="en-US" dirty="0" smtClean="0">
                <a:latin typeface="Times New Roman" pitchFamily="18" charset="0"/>
                <a:cs typeface="Times New Roman" pitchFamily="18" charset="0"/>
              </a:rPr>
              <a:t>Reason</a:t>
            </a:r>
          </a:p>
          <a:p>
            <a:pPr eaLnBrk="1" hangingPunct="1"/>
            <a:r>
              <a:rPr lang="en-US" dirty="0" smtClean="0">
                <a:latin typeface="Times New Roman" pitchFamily="18" charset="0"/>
                <a:cs typeface="Times New Roman" pitchFamily="18" charset="0"/>
              </a:rPr>
              <a:t>Deposition (to where the patient was discharge to)</a:t>
            </a:r>
          </a:p>
          <a:p>
            <a:pPr eaLnBrk="1" hangingPunct="1">
              <a:buFont typeface="Wingdings 2" pitchFamily="18" charset="2"/>
              <a:buNone/>
            </a:pPr>
            <a:endParaRPr lang="en-US" dirty="0" smtClean="0"/>
          </a:p>
        </p:txBody>
      </p:sp>
      <p:sp>
        <p:nvSpPr>
          <p:cNvPr id="37892"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C913A558-4BD9-46A6-8BAA-0041C10F82AD}" type="datetime1">
              <a:rPr lang="en-US" smtClean="0"/>
              <a:pPr fontAlgn="base">
                <a:spcBef>
                  <a:spcPct val="0"/>
                </a:spcBef>
                <a:spcAft>
                  <a:spcPct val="0"/>
                </a:spcAft>
                <a:defRPr/>
              </a:pPr>
              <a:t>2/23/2017</a:t>
            </a:fld>
            <a:endParaRPr lang="en-US" dirty="0" smtClean="0"/>
          </a:p>
        </p:txBody>
      </p:sp>
      <p:sp>
        <p:nvSpPr>
          <p:cNvPr id="5" name="Slide Number Placeholder 4"/>
          <p:cNvSpPr>
            <a:spLocks noGrp="1"/>
          </p:cNvSpPr>
          <p:nvPr>
            <p:ph type="sldNum" sz="quarter" idx="12"/>
          </p:nvPr>
        </p:nvSpPr>
        <p:spPr/>
        <p:txBody>
          <a:bodyPr/>
          <a:lstStyle/>
          <a:p>
            <a:pPr>
              <a:defRPr/>
            </a:pPr>
            <a:fld id="{35030E22-1B42-4312-9D6C-42020AA48A93}" type="slidenum">
              <a:rPr lang="en-US"/>
              <a:pPr>
                <a:defRPr/>
              </a:pPr>
              <a:t>34</a:t>
            </a:fld>
            <a:endParaRPr lang="en-US" dirty="0"/>
          </a:p>
        </p:txBody>
      </p:sp>
      <p:sp>
        <p:nvSpPr>
          <p:cNvPr id="37894" name="Footer Placeholder 5"/>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914400" y="0"/>
            <a:ext cx="7772400" cy="914400"/>
          </a:xfrm>
        </p:spPr>
        <p:txBody>
          <a:bodyPr/>
          <a:lstStyle/>
          <a:p>
            <a:pPr algn="ctr" eaLnBrk="1" hangingPunct="1"/>
            <a:r>
              <a:rPr lang="en-US" dirty="0" smtClean="0"/>
              <a:t>SAMPLE./TEMPLATE</a:t>
            </a:r>
          </a:p>
        </p:txBody>
      </p:sp>
      <p:sp>
        <p:nvSpPr>
          <p:cNvPr id="39939" name="Date Placeholder 2"/>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E735F491-91C1-4BFD-A337-83DDA15B890D}" type="datetime1">
              <a:rPr lang="en-US" smtClean="0"/>
              <a:pPr fontAlgn="base">
                <a:spcBef>
                  <a:spcPct val="0"/>
                </a:spcBef>
                <a:spcAft>
                  <a:spcPct val="0"/>
                </a:spcAft>
                <a:defRPr/>
              </a:pPr>
              <a:t>2/23/2017</a:t>
            </a:fld>
            <a:endParaRPr lang="en-US" dirty="0" smtClean="0"/>
          </a:p>
        </p:txBody>
      </p:sp>
      <p:sp>
        <p:nvSpPr>
          <p:cNvPr id="39940" name="Footer Placeholder 3"/>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
        <p:nvSpPr>
          <p:cNvPr id="5" name="Slide Number Placeholder 4"/>
          <p:cNvSpPr>
            <a:spLocks noGrp="1"/>
          </p:cNvSpPr>
          <p:nvPr>
            <p:ph type="sldNum" sz="quarter" idx="12"/>
          </p:nvPr>
        </p:nvSpPr>
        <p:spPr/>
        <p:txBody>
          <a:bodyPr/>
          <a:lstStyle/>
          <a:p>
            <a:pPr>
              <a:defRPr/>
            </a:pPr>
            <a:fld id="{BBFEB0B5-865D-4B8E-84BD-0F7338ED0957}" type="slidenum">
              <a:rPr lang="en-US"/>
              <a:pPr>
                <a:defRPr/>
              </a:pPr>
              <a:t>35</a:t>
            </a:fld>
            <a:endParaRPr lang="en-US" dirty="0"/>
          </a:p>
        </p:txBody>
      </p:sp>
      <p:sp>
        <p:nvSpPr>
          <p:cNvPr id="43014" name="Content Placeholder 5"/>
          <p:cNvSpPr>
            <a:spLocks noGrp="1"/>
          </p:cNvSpPr>
          <p:nvPr>
            <p:ph sz="quarter" idx="1"/>
          </p:nvPr>
        </p:nvSpPr>
        <p:spPr>
          <a:xfrm>
            <a:off x="0" y="990600"/>
            <a:ext cx="9144000" cy="5867400"/>
          </a:xfrm>
        </p:spPr>
        <p:txBody>
          <a:bodyPr/>
          <a:lstStyle/>
          <a:p>
            <a:pPr eaLnBrk="1" hangingPunct="1"/>
            <a:r>
              <a:rPr lang="en-US" dirty="0" smtClean="0"/>
              <a:t>28YO Madam </a:t>
            </a:r>
            <a:r>
              <a:rPr lang="en-US" dirty="0"/>
              <a:t>M</a:t>
            </a:r>
            <a:r>
              <a:rPr lang="en-US" dirty="0" smtClean="0"/>
              <a:t>arie Gomez, G5P3+1, </a:t>
            </a:r>
          </a:p>
          <a:p>
            <a:pPr eaLnBrk="1" hangingPunct="1"/>
            <a:r>
              <a:rPr lang="en-US" dirty="0" smtClean="0"/>
              <a:t>LMP 22 July 2014, EDD 29 April 2015</a:t>
            </a:r>
            <a:r>
              <a:rPr lang="en-US" dirty="0"/>
              <a:t>, GA 29wks </a:t>
            </a:r>
            <a:endParaRPr lang="en-US" dirty="0" smtClean="0"/>
          </a:p>
          <a:p>
            <a:pPr eaLnBrk="1" hangingPunct="1"/>
            <a:r>
              <a:rPr lang="en-US" dirty="0" smtClean="0"/>
              <a:t>referred from Brikama health Centre on 10/feb/11 at 0900hrs on accounts of High Blood Pressure. Was admitted on 10</a:t>
            </a:r>
            <a:r>
              <a:rPr lang="en-US" baseline="30000" dirty="0" smtClean="0"/>
              <a:t>th</a:t>
            </a:r>
            <a:r>
              <a:rPr lang="en-US" dirty="0" smtClean="0"/>
              <a:t> February 2011. date of clerking 15</a:t>
            </a:r>
            <a:r>
              <a:rPr lang="en-US" baseline="30000" dirty="0" smtClean="0"/>
              <a:t>th</a:t>
            </a:r>
            <a:r>
              <a:rPr lang="en-US" dirty="0" smtClean="0"/>
              <a:t> February 2011</a:t>
            </a:r>
          </a:p>
          <a:p>
            <a:pPr marL="0" indent="0" eaLnBrk="1" hangingPunct="1">
              <a:buNone/>
            </a:pPr>
            <a:endParaRPr lang="en-US"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pPr eaLnBrk="1" hangingPunct="1"/>
            <a:r>
              <a:rPr lang="en-US" dirty="0" smtClean="0"/>
              <a:t>PRESENTING COMPLAINING</a:t>
            </a:r>
          </a:p>
        </p:txBody>
      </p:sp>
      <p:sp>
        <p:nvSpPr>
          <p:cNvPr id="40963" name="Date Placeholder 2"/>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FFB9DBE7-4853-4BDC-920A-B16DE1D4C7FB}" type="datetime1">
              <a:rPr lang="en-US" smtClean="0"/>
              <a:pPr fontAlgn="base">
                <a:spcBef>
                  <a:spcPct val="0"/>
                </a:spcBef>
                <a:spcAft>
                  <a:spcPct val="0"/>
                </a:spcAft>
                <a:defRPr/>
              </a:pPr>
              <a:t>2/23/2017</a:t>
            </a:fld>
            <a:endParaRPr lang="en-US" dirty="0" smtClean="0"/>
          </a:p>
        </p:txBody>
      </p:sp>
      <p:sp>
        <p:nvSpPr>
          <p:cNvPr id="40964" name="Footer Placeholder 3"/>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
        <p:nvSpPr>
          <p:cNvPr id="5" name="Slide Number Placeholder 4"/>
          <p:cNvSpPr>
            <a:spLocks noGrp="1"/>
          </p:cNvSpPr>
          <p:nvPr>
            <p:ph type="sldNum" sz="quarter" idx="12"/>
          </p:nvPr>
        </p:nvSpPr>
        <p:spPr/>
        <p:txBody>
          <a:bodyPr/>
          <a:lstStyle/>
          <a:p>
            <a:pPr>
              <a:defRPr/>
            </a:pPr>
            <a:fld id="{D4392D6F-D664-48BA-AE8D-C2CA8053D9A7}" type="slidenum">
              <a:rPr lang="en-US"/>
              <a:pPr>
                <a:defRPr/>
              </a:pPr>
              <a:t>36</a:t>
            </a:fld>
            <a:endParaRPr lang="en-US" dirty="0"/>
          </a:p>
        </p:txBody>
      </p:sp>
      <p:sp>
        <p:nvSpPr>
          <p:cNvPr id="44038" name="Content Placeholder 5"/>
          <p:cNvSpPr>
            <a:spLocks noGrp="1"/>
          </p:cNvSpPr>
          <p:nvPr>
            <p:ph sz="quarter" idx="1"/>
          </p:nvPr>
        </p:nvSpPr>
        <p:spPr/>
        <p:txBody>
          <a:bodyPr/>
          <a:lstStyle/>
          <a:p>
            <a:pPr eaLnBrk="1" hangingPunct="1"/>
            <a:r>
              <a:rPr lang="en-US" dirty="0" smtClean="0"/>
              <a:t>Complains of</a:t>
            </a:r>
          </a:p>
          <a:p>
            <a:pPr lvl="1" eaLnBrk="1" hangingPunct="1">
              <a:buFont typeface="Wingdings" pitchFamily="2" charset="2"/>
              <a:buChar char="Ø"/>
            </a:pPr>
            <a:r>
              <a:rPr lang="en-US" dirty="0" smtClean="0"/>
              <a:t>Dizziness 1day prior to presentation</a:t>
            </a:r>
          </a:p>
          <a:p>
            <a:pPr lvl="1" eaLnBrk="1" hangingPunct="1">
              <a:buFont typeface="Wingdings" pitchFamily="2" charset="2"/>
              <a:buChar char="Ø"/>
            </a:pPr>
            <a:r>
              <a:rPr lang="en-US" dirty="0" smtClean="0"/>
              <a:t>Blurred vision12hrs prior</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0" y="0"/>
            <a:ext cx="9144000" cy="762000"/>
          </a:xfrm>
        </p:spPr>
        <p:txBody>
          <a:bodyPr/>
          <a:lstStyle/>
          <a:p>
            <a:pPr eaLnBrk="1" hangingPunct="1"/>
            <a:r>
              <a:rPr lang="en-US" dirty="0" smtClean="0">
                <a:latin typeface="Times New Roman" pitchFamily="18" charset="0"/>
                <a:cs typeface="Times New Roman" pitchFamily="18" charset="0"/>
              </a:rPr>
              <a:t>HISTORY OF PRESENTING COMPLAIN</a:t>
            </a:r>
          </a:p>
        </p:txBody>
      </p:sp>
      <p:sp>
        <p:nvSpPr>
          <p:cNvPr id="41987" name="Date Placeholder 2"/>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11935A93-F323-49EA-B7FA-09066803A2B2}" type="datetime1">
              <a:rPr lang="en-US" smtClean="0"/>
              <a:pPr fontAlgn="base">
                <a:spcBef>
                  <a:spcPct val="0"/>
                </a:spcBef>
                <a:spcAft>
                  <a:spcPct val="0"/>
                </a:spcAft>
                <a:defRPr/>
              </a:pPr>
              <a:t>2/23/2017</a:t>
            </a:fld>
            <a:endParaRPr lang="en-US" dirty="0" smtClean="0"/>
          </a:p>
        </p:txBody>
      </p:sp>
      <p:sp>
        <p:nvSpPr>
          <p:cNvPr id="41988" name="Footer Placeholder 3"/>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
        <p:nvSpPr>
          <p:cNvPr id="5" name="Slide Number Placeholder 4"/>
          <p:cNvSpPr>
            <a:spLocks noGrp="1"/>
          </p:cNvSpPr>
          <p:nvPr>
            <p:ph type="sldNum" sz="quarter" idx="12"/>
          </p:nvPr>
        </p:nvSpPr>
        <p:spPr/>
        <p:txBody>
          <a:bodyPr/>
          <a:lstStyle/>
          <a:p>
            <a:pPr>
              <a:defRPr/>
            </a:pPr>
            <a:fld id="{CFFC0F65-0FDF-43AC-B00F-70FF41CD6B6B}" type="slidenum">
              <a:rPr lang="en-US"/>
              <a:pPr>
                <a:defRPr/>
              </a:pPr>
              <a:t>37</a:t>
            </a:fld>
            <a:endParaRPr lang="en-US" dirty="0"/>
          </a:p>
        </p:txBody>
      </p:sp>
      <p:sp>
        <p:nvSpPr>
          <p:cNvPr id="6" name="Content Placeholder 5"/>
          <p:cNvSpPr>
            <a:spLocks noGrp="1"/>
          </p:cNvSpPr>
          <p:nvPr>
            <p:ph sz="quarter" idx="1"/>
          </p:nvPr>
        </p:nvSpPr>
        <p:spPr>
          <a:xfrm>
            <a:off x="0" y="1066800"/>
            <a:ext cx="9144000" cy="5257800"/>
          </a:xfrm>
        </p:spPr>
        <p:txBody>
          <a:bodyPr>
            <a:normAutofit fontScale="70000" lnSpcReduction="20000"/>
          </a:bodyPr>
          <a:lstStyle/>
          <a:p>
            <a:pPr marL="274320" indent="-274320" eaLnBrk="1" fontAlgn="auto" hangingPunct="1">
              <a:spcBef>
                <a:spcPts val="580"/>
              </a:spcBef>
              <a:spcAft>
                <a:spcPts val="0"/>
              </a:spcAft>
              <a:buFont typeface="Wingdings 2"/>
              <a:buChar char=""/>
              <a:defRPr/>
            </a:pPr>
            <a:r>
              <a:rPr lang="en-US" dirty="0" smtClean="0"/>
              <a:t>Was well until a day ago when she began to experience a frontal headache. It was throbbing and doesn’t radiates, it’s aggravated by bending head forward and prevented her from doing her daily chaos. It’s relieved by taking paracetamol. It was not associated with fever, joint pain, cough, dysuria, or diarrheoa</a:t>
            </a:r>
          </a:p>
          <a:p>
            <a:pPr marL="274320" indent="-274320" eaLnBrk="1" fontAlgn="auto" hangingPunct="1">
              <a:spcBef>
                <a:spcPts val="580"/>
              </a:spcBef>
              <a:spcAft>
                <a:spcPts val="0"/>
              </a:spcAft>
              <a:buFont typeface="Wingdings 2"/>
              <a:buChar char=""/>
              <a:defRPr/>
            </a:pPr>
            <a:r>
              <a:rPr lang="en-US" dirty="0" smtClean="0"/>
              <a:t>About 12 hours later she realises that her vision was getting blurred and she couldn’t see certain objected at far. She also felt dizzy and has had realises that her upper abdomen begins to pain. The dizziness and blurred visions were not associated with difficulty in breathing, easy fatigue, chest pain or fatigue on exercise.</a:t>
            </a:r>
          </a:p>
          <a:p>
            <a:pPr marL="274320" indent="-274320" eaLnBrk="1" fontAlgn="auto" hangingPunct="1">
              <a:spcBef>
                <a:spcPts val="580"/>
              </a:spcBef>
              <a:spcAft>
                <a:spcPts val="0"/>
              </a:spcAft>
              <a:buFont typeface="Wingdings 2"/>
              <a:buChar char=""/>
              <a:defRPr/>
            </a:pPr>
            <a:r>
              <a:rPr lang="en-US" dirty="0" smtClean="0"/>
              <a:t>She decided to go to Brikama Health Centre for consultation. There she was interviewed and her blood pressure was taken. She was told it was very high and was given some medicine to put under her tongue and was given two injections on her thigh. She was then referred to Royal Victoria Teaching Hospital (RVTH)</a:t>
            </a:r>
          </a:p>
          <a:p>
            <a:pPr marL="274320" indent="-274320" eaLnBrk="1" fontAlgn="auto" hangingPunct="1">
              <a:spcBef>
                <a:spcPts val="580"/>
              </a:spcBef>
              <a:spcAft>
                <a:spcPts val="0"/>
              </a:spcAft>
              <a:buFont typeface="Wingdings 2"/>
              <a:buChar char=""/>
              <a:defRPr/>
            </a:pPr>
            <a:r>
              <a:rPr lang="en-US" dirty="0" smtClean="0"/>
              <a:t>She was again interviewed at RVTH, examined, her urine and blood samples were taken and she was given some intravenous injections. She was told that she would be admitted and adviced to have completely bed rest.</a:t>
            </a:r>
          </a:p>
          <a:p>
            <a:pPr marL="274320" indent="-274320" eaLnBrk="1" fontAlgn="auto" hangingPunct="1">
              <a:spcBef>
                <a:spcPts val="580"/>
              </a:spcBef>
              <a:spcAft>
                <a:spcPts val="0"/>
              </a:spcAft>
              <a:buFont typeface="Wingdings 2"/>
              <a:buChar char=""/>
              <a:defRPr/>
            </a:pPr>
            <a:r>
              <a:rPr lang="en-US" dirty="0" smtClean="0"/>
              <a:t>Ultrasound scan was done for her and she was inform that her baby is find but she needs close monitoring because her condition is serious but manageable.</a:t>
            </a:r>
          </a:p>
          <a:p>
            <a:pPr marL="274320" indent="-274320" eaLnBrk="1" fontAlgn="auto" hangingPunct="1">
              <a:spcBef>
                <a:spcPts val="580"/>
              </a:spcBef>
              <a:spcAft>
                <a:spcPts val="0"/>
              </a:spcAft>
              <a:buFont typeface="Wingdings 2"/>
              <a:buChar char=""/>
              <a:defRPr/>
            </a:pPr>
            <a:r>
              <a:rPr lang="en-US" dirty="0" smtClean="0"/>
              <a:t>Since admission she had be receiving regular oral medications and IV injections but the injections only lasted for only her admission day. Now her vision is normal, dizziness and upper abdominal pain has subsided. She is only experiencing slight headache.</a:t>
            </a:r>
          </a:p>
          <a:p>
            <a:pPr marL="274320" indent="-274320" eaLnBrk="1" fontAlgn="auto" hangingPunct="1">
              <a:spcBef>
                <a:spcPts val="580"/>
              </a:spcBef>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 direct questioning</a:t>
            </a:r>
            <a:endParaRPr lang="en-US" dirty="0"/>
          </a:p>
        </p:txBody>
      </p:sp>
      <p:sp>
        <p:nvSpPr>
          <p:cNvPr id="3" name="Content Placeholder 2"/>
          <p:cNvSpPr>
            <a:spLocks noGrp="1"/>
          </p:cNvSpPr>
          <p:nvPr>
            <p:ph sz="quarter" idx="1"/>
          </p:nvPr>
        </p:nvSpPr>
        <p:spPr/>
        <p:txBody>
          <a:bodyPr/>
          <a:lstStyle/>
          <a:p>
            <a:endParaRPr lang="en-US" dirty="0"/>
          </a:p>
          <a:p>
            <a:r>
              <a:rPr lang="en-US" dirty="0" smtClean="0"/>
              <a:t>Feels Fetal </a:t>
            </a:r>
            <a:r>
              <a:rPr lang="en-US" dirty="0"/>
              <a:t>movement +,Headache+ ‘ dizziness+ , palpitation+ , blurred vision+ , </a:t>
            </a:r>
            <a:r>
              <a:rPr lang="en-US" dirty="0" err="1"/>
              <a:t>epigastric</a:t>
            </a:r>
            <a:r>
              <a:rPr lang="en-US" dirty="0"/>
              <a:t> pain+ , abdominal pain- , bleeding PV-, difficulty in breathing-, easy </a:t>
            </a:r>
            <a:r>
              <a:rPr lang="en-US" dirty="0" err="1"/>
              <a:t>fatiguability</a:t>
            </a:r>
            <a:r>
              <a:rPr lang="en-US" dirty="0"/>
              <a:t>- , dysuria- , frequency- </a:t>
            </a:r>
            <a:r>
              <a:rPr lang="en-US" dirty="0" smtClean="0"/>
              <a:t> feverˉ loosing liquorˉ</a:t>
            </a:r>
            <a:endParaRPr lang="en-US" dirty="0"/>
          </a:p>
        </p:txBody>
      </p:sp>
      <p:sp>
        <p:nvSpPr>
          <p:cNvPr id="4" name="Date Placeholder 3"/>
          <p:cNvSpPr>
            <a:spLocks noGrp="1"/>
          </p:cNvSpPr>
          <p:nvPr>
            <p:ph type="dt" sz="half" idx="10"/>
          </p:nvPr>
        </p:nvSpPr>
        <p:spPr/>
        <p:txBody>
          <a:bodyPr/>
          <a:lstStyle/>
          <a:p>
            <a:pPr>
              <a:defRPr/>
            </a:pPr>
            <a:fld id="{AC00CA35-3FAC-448C-BD4B-DD38A0FC4192}" type="datetime1">
              <a:rPr lang="en-US" smtClean="0"/>
              <a:pPr>
                <a:defRPr/>
              </a:pPr>
              <a:t>2/23/2017</a:t>
            </a:fld>
            <a:endParaRPr lang="en-US" dirty="0"/>
          </a:p>
        </p:txBody>
      </p:sp>
      <p:sp>
        <p:nvSpPr>
          <p:cNvPr id="5" name="Footer Placeholder 4"/>
          <p:cNvSpPr>
            <a:spLocks noGrp="1"/>
          </p:cNvSpPr>
          <p:nvPr>
            <p:ph type="ftr" sz="quarter" idx="11"/>
          </p:nvPr>
        </p:nvSpPr>
        <p:spPr/>
        <p:txBody>
          <a:bodyPr/>
          <a:lstStyle/>
          <a:p>
            <a:pPr>
              <a:defRPr/>
            </a:pPr>
            <a:r>
              <a:rPr lang="en-US" smtClean="0"/>
              <a:t>UTG OBGYN</a:t>
            </a:r>
            <a:endParaRPr lang="en-US" dirty="0"/>
          </a:p>
        </p:txBody>
      </p:sp>
      <p:sp>
        <p:nvSpPr>
          <p:cNvPr id="6" name="Slide Number Placeholder 5"/>
          <p:cNvSpPr>
            <a:spLocks noGrp="1"/>
          </p:cNvSpPr>
          <p:nvPr>
            <p:ph type="sldNum" sz="quarter" idx="12"/>
          </p:nvPr>
        </p:nvSpPr>
        <p:spPr/>
        <p:txBody>
          <a:bodyPr/>
          <a:lstStyle/>
          <a:p>
            <a:pPr>
              <a:defRPr/>
            </a:pPr>
            <a:fld id="{B2955A30-79ED-4159-A632-A87D6E5D6100}" type="slidenum">
              <a:rPr lang="en-US" smtClean="0"/>
              <a:pPr>
                <a:defRPr/>
              </a:pPr>
              <a:t>38</a:t>
            </a:fld>
            <a:endParaRPr lang="en-US" dirty="0"/>
          </a:p>
        </p:txBody>
      </p:sp>
    </p:spTree>
    <p:extLst>
      <p:ext uri="{BB962C8B-B14F-4D97-AF65-F5344CB8AC3E}">
        <p14:creationId xmlns:p14="http://schemas.microsoft.com/office/powerpoint/2010/main" xmlns="" val="76143107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914400" y="0"/>
            <a:ext cx="7772400" cy="914400"/>
          </a:xfrm>
        </p:spPr>
        <p:txBody>
          <a:bodyPr/>
          <a:lstStyle/>
          <a:p>
            <a:pPr algn="ctr" eaLnBrk="1" hangingPunct="1"/>
            <a:r>
              <a:rPr lang="en-US" dirty="0" smtClean="0"/>
              <a:t>SYSTEMIC REVIEW</a:t>
            </a:r>
          </a:p>
        </p:txBody>
      </p:sp>
      <p:sp>
        <p:nvSpPr>
          <p:cNvPr id="51203" name="Date Placeholder 2"/>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6265B5C8-A467-4BEE-B60F-8F56A8BA0775}" type="datetime1">
              <a:rPr lang="en-US" smtClean="0"/>
              <a:pPr fontAlgn="base">
                <a:spcBef>
                  <a:spcPct val="0"/>
                </a:spcBef>
                <a:spcAft>
                  <a:spcPct val="0"/>
                </a:spcAft>
                <a:defRPr/>
              </a:pPr>
              <a:t>2/23/2017</a:t>
            </a:fld>
            <a:endParaRPr lang="en-US" dirty="0" smtClean="0"/>
          </a:p>
        </p:txBody>
      </p:sp>
      <p:sp>
        <p:nvSpPr>
          <p:cNvPr id="51204" name="Footer Placeholder 3"/>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
        <p:nvSpPr>
          <p:cNvPr id="5" name="Slide Number Placeholder 4"/>
          <p:cNvSpPr>
            <a:spLocks noGrp="1"/>
          </p:cNvSpPr>
          <p:nvPr>
            <p:ph type="sldNum" sz="quarter" idx="12"/>
          </p:nvPr>
        </p:nvSpPr>
        <p:spPr/>
        <p:txBody>
          <a:bodyPr/>
          <a:lstStyle/>
          <a:p>
            <a:pPr>
              <a:defRPr/>
            </a:pPr>
            <a:fld id="{5431CF75-F891-442A-A175-BE83FA97B189}" type="slidenum">
              <a:rPr lang="en-US"/>
              <a:pPr>
                <a:defRPr/>
              </a:pPr>
              <a:t>39</a:t>
            </a:fld>
            <a:endParaRPr lang="en-US" dirty="0"/>
          </a:p>
        </p:txBody>
      </p:sp>
      <p:sp>
        <p:nvSpPr>
          <p:cNvPr id="6" name="Content Placeholder 5"/>
          <p:cNvSpPr>
            <a:spLocks noGrp="1"/>
          </p:cNvSpPr>
          <p:nvPr>
            <p:ph sz="quarter" idx="1"/>
          </p:nvPr>
        </p:nvSpPr>
        <p:spPr>
          <a:xfrm>
            <a:off x="0" y="1066800"/>
            <a:ext cx="9144000" cy="5257800"/>
          </a:xfrm>
        </p:spPr>
        <p:txBody>
          <a:bodyPr>
            <a:normAutofit fontScale="92500" lnSpcReduction="20000"/>
          </a:bodyPr>
          <a:lstStyle/>
          <a:p>
            <a:pPr marL="274320" indent="-274320" eaLnBrk="1" fontAlgn="auto" hangingPunct="1">
              <a:spcBef>
                <a:spcPts val="580"/>
              </a:spcBef>
              <a:spcAft>
                <a:spcPts val="0"/>
              </a:spcAft>
              <a:buFont typeface="Wingdings 2"/>
              <a:buChar char=""/>
              <a:defRPr/>
            </a:pPr>
            <a:r>
              <a:rPr lang="en-US" dirty="0" smtClean="0"/>
              <a:t>Nervous system: slight headache, dizziness, blurred vision had subsided, no fever, weakness</a:t>
            </a:r>
          </a:p>
          <a:p>
            <a:pPr marL="274320" indent="-274320" eaLnBrk="1" fontAlgn="auto" hangingPunct="1">
              <a:spcBef>
                <a:spcPts val="580"/>
              </a:spcBef>
              <a:spcAft>
                <a:spcPts val="0"/>
              </a:spcAft>
              <a:buFont typeface="Wingdings 2"/>
              <a:buChar char=""/>
              <a:defRPr/>
            </a:pPr>
            <a:r>
              <a:rPr lang="en-US" dirty="0" smtClean="0"/>
              <a:t>Cardiovascular system: no dyspnoea, othopnoea, exertional dyspnoea, or chest pain, cough, syncope</a:t>
            </a:r>
          </a:p>
          <a:p>
            <a:pPr marL="274320" indent="-274320" eaLnBrk="1" fontAlgn="auto" hangingPunct="1">
              <a:spcBef>
                <a:spcPts val="580"/>
              </a:spcBef>
              <a:spcAft>
                <a:spcPts val="0"/>
              </a:spcAft>
              <a:buFont typeface="Wingdings 2"/>
              <a:buChar char=""/>
              <a:defRPr/>
            </a:pPr>
            <a:r>
              <a:rPr lang="en-US" dirty="0" smtClean="0"/>
              <a:t>Respiratory system: no cough, no chest pain, no dyspnoea </a:t>
            </a:r>
          </a:p>
          <a:p>
            <a:pPr marL="274320" indent="-274320" eaLnBrk="1" fontAlgn="auto" hangingPunct="1">
              <a:spcBef>
                <a:spcPts val="580"/>
              </a:spcBef>
              <a:spcAft>
                <a:spcPts val="0"/>
              </a:spcAft>
              <a:buFont typeface="Wingdings 2"/>
              <a:buChar char=""/>
              <a:defRPr/>
            </a:pPr>
            <a:r>
              <a:rPr lang="en-US" dirty="0" smtClean="0"/>
              <a:t>Digestive system: no vomiting, no dysphagia, no nausea, abdominal pain subsided, good appetite, no diarrhoea, no constipation, </a:t>
            </a:r>
            <a:r>
              <a:rPr lang="en-US" dirty="0" err="1" smtClean="0"/>
              <a:t>haematochezia</a:t>
            </a:r>
            <a:r>
              <a:rPr lang="en-US" dirty="0" smtClean="0"/>
              <a:t>, </a:t>
            </a:r>
            <a:r>
              <a:rPr lang="en-US" dirty="0" err="1" smtClean="0"/>
              <a:t>dyschezia</a:t>
            </a:r>
            <a:r>
              <a:rPr lang="en-US" dirty="0" smtClean="0"/>
              <a:t>, </a:t>
            </a:r>
            <a:r>
              <a:rPr lang="en-US" dirty="0" err="1" smtClean="0"/>
              <a:t>melane</a:t>
            </a:r>
            <a:r>
              <a:rPr lang="en-US" dirty="0" smtClean="0"/>
              <a:t>, weight loss</a:t>
            </a:r>
          </a:p>
          <a:p>
            <a:pPr marL="274320" indent="-274320" eaLnBrk="1" fontAlgn="auto" hangingPunct="1">
              <a:spcBef>
                <a:spcPts val="580"/>
              </a:spcBef>
              <a:spcAft>
                <a:spcPts val="0"/>
              </a:spcAft>
              <a:buFont typeface="Wingdings 2"/>
              <a:buChar char=""/>
              <a:defRPr/>
            </a:pPr>
            <a:r>
              <a:rPr lang="en-US" dirty="0" smtClean="0"/>
              <a:t>Urinary system: no dysuira, no frequency, no hesitency, no incontinence, no polyuria no loin pain, no </a:t>
            </a:r>
            <a:r>
              <a:rPr lang="en-US" dirty="0" err="1" smtClean="0"/>
              <a:t>haematuria</a:t>
            </a:r>
            <a:endParaRPr lang="en-US" dirty="0" smtClean="0"/>
          </a:p>
          <a:p>
            <a:pPr marL="274320" indent="-274320" eaLnBrk="1" fontAlgn="auto" hangingPunct="1">
              <a:spcBef>
                <a:spcPts val="580"/>
              </a:spcBef>
              <a:spcAft>
                <a:spcPts val="0"/>
              </a:spcAft>
              <a:buFont typeface="Wingdings 2"/>
              <a:buChar char=""/>
              <a:defRPr/>
            </a:pPr>
            <a:r>
              <a:rPr lang="en-US" dirty="0" smtClean="0"/>
              <a:t>Reproductive system: no sores, no vaginal discharge, no vaginal bleeding, no draining liquor, no dyspareunia, fetal movement present.</a:t>
            </a:r>
          </a:p>
          <a:p>
            <a:pPr marL="274320" indent="-274320" eaLnBrk="1" fontAlgn="auto" hangingPunct="1">
              <a:spcBef>
                <a:spcPts val="580"/>
              </a:spcBef>
              <a:spcAft>
                <a:spcPts val="0"/>
              </a:spcAft>
              <a:buFont typeface="Wingdings 2"/>
              <a:buChar char=""/>
              <a:defRPr/>
            </a:pPr>
            <a:r>
              <a:rPr lang="en-US" dirty="0" smtClean="0"/>
              <a:t>Musculoskeletal system: no joint pain no muscle pain no joint swelling or stiffness, slight back pain, intermittent abdominal pain main associated with fetal movements, has swelling of both feet.</a:t>
            </a:r>
            <a:endParaRPr lang="en-US" dirty="0"/>
          </a:p>
        </p:txBody>
      </p:sp>
    </p:spTree>
    <p:extLst>
      <p:ext uri="{BB962C8B-B14F-4D97-AF65-F5344CB8AC3E}">
        <p14:creationId xmlns:p14="http://schemas.microsoft.com/office/powerpoint/2010/main" xmlns="" val="28750245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04800" y="0"/>
            <a:ext cx="8382000" cy="685800"/>
          </a:xfrm>
        </p:spPr>
        <p:txBody>
          <a:bodyPr/>
          <a:lstStyle/>
          <a:p>
            <a:pPr algn="ctr" eaLnBrk="1" hangingPunct="1"/>
            <a:r>
              <a:rPr lang="en-US" sz="2800" dirty="0" smtClean="0">
                <a:latin typeface="Times New Roman" pitchFamily="18" charset="0"/>
                <a:cs typeface="Times New Roman" pitchFamily="18" charset="0"/>
              </a:rPr>
              <a:t>PERSONAL  AND DEMOGRAPHIC DATA</a:t>
            </a:r>
          </a:p>
        </p:txBody>
      </p:sp>
      <p:sp>
        <p:nvSpPr>
          <p:cNvPr id="3" name="Content Placeholder 2"/>
          <p:cNvSpPr>
            <a:spLocks noGrp="1"/>
          </p:cNvSpPr>
          <p:nvPr>
            <p:ph sz="quarter" idx="1"/>
          </p:nvPr>
        </p:nvSpPr>
        <p:spPr>
          <a:xfrm>
            <a:off x="228600" y="914400"/>
            <a:ext cx="4267200" cy="5105400"/>
          </a:xfrm>
        </p:spPr>
        <p:txBody>
          <a:bodyPr>
            <a:normAutofit/>
          </a:bodyPr>
          <a:lstStyle/>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Name</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Age</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Gravidity &amp; Parity</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First day of last (normal) menstrual period LMP.</a:t>
            </a:r>
          </a:p>
          <a:p>
            <a:pPr marL="274320" indent="-274320" eaLnBrk="1" fontAlgn="auto" hangingPunct="1">
              <a:spcBef>
                <a:spcPts val="580"/>
              </a:spcBef>
              <a:spcAft>
                <a:spcPts val="0"/>
              </a:spcAft>
              <a:buFont typeface="Wingdings 2"/>
              <a:buChar char=""/>
              <a:defRPr/>
            </a:pPr>
            <a:r>
              <a:rPr lang="en-US" dirty="0">
                <a:latin typeface="Times New Roman" pitchFamily="18" charset="0"/>
                <a:cs typeface="Times New Roman" pitchFamily="18" charset="0"/>
              </a:rPr>
              <a:t>Expected day of Delivery EDD</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Gestational Age</a:t>
            </a:r>
          </a:p>
          <a:p>
            <a:pPr marL="274320" indent="-274320" eaLnBrk="1" fontAlgn="auto" hangingPunct="1">
              <a:spcBef>
                <a:spcPts val="580"/>
              </a:spcBef>
              <a:spcAft>
                <a:spcPts val="0"/>
              </a:spcAft>
              <a:buFont typeface="Wingdings 2"/>
              <a:buChar char=""/>
              <a:defRPr/>
            </a:pPr>
            <a:endParaRPr lang="en-US" dirty="0" smtClean="0">
              <a:latin typeface="Times New Roman" pitchFamily="18" charset="0"/>
              <a:cs typeface="Times New Roman" pitchFamily="18" charset="0"/>
            </a:endParaRPr>
          </a:p>
          <a:p>
            <a:pPr marL="274320" indent="-274320" eaLnBrk="1" fontAlgn="auto" hangingPunct="1">
              <a:spcBef>
                <a:spcPts val="580"/>
              </a:spcBef>
              <a:spcAft>
                <a:spcPts val="0"/>
              </a:spcAft>
              <a:buFont typeface="Wingdings 2"/>
              <a:buChar char=""/>
              <a:defRPr/>
            </a:pPr>
            <a:endParaRPr lang="en-US" dirty="0"/>
          </a:p>
        </p:txBody>
      </p:sp>
      <p:sp>
        <p:nvSpPr>
          <p:cNvPr id="4" name="Content Placeholder 3"/>
          <p:cNvSpPr>
            <a:spLocks noGrp="1"/>
          </p:cNvSpPr>
          <p:nvPr>
            <p:ph sz="quarter" idx="2"/>
          </p:nvPr>
        </p:nvSpPr>
        <p:spPr>
          <a:xfrm>
            <a:off x="4933950" y="762000"/>
            <a:ext cx="4210050" cy="5562600"/>
          </a:xfrm>
        </p:spPr>
        <p:txBody>
          <a:bodyPr>
            <a:normAutofit/>
          </a:bodyPr>
          <a:lstStyle/>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Referral center; sometime date and time of referral</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Reasons for </a:t>
            </a:r>
            <a:r>
              <a:rPr lang="en-US" dirty="0" err="1" smtClean="0">
                <a:latin typeface="Times New Roman" pitchFamily="18" charset="0"/>
                <a:cs typeface="Times New Roman" pitchFamily="18" charset="0"/>
              </a:rPr>
              <a:t>referal</a:t>
            </a:r>
            <a:endParaRPr lang="en-US" dirty="0" smtClean="0">
              <a:latin typeface="Times New Roman" pitchFamily="18" charset="0"/>
              <a:cs typeface="Times New Roman" pitchFamily="18" charset="0"/>
            </a:endParaRP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Informant</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Reliability of information</a:t>
            </a:r>
          </a:p>
          <a:p>
            <a:pPr marL="274320" indent="-274320" eaLnBrk="1" fontAlgn="auto" hangingPunct="1">
              <a:spcBef>
                <a:spcPts val="580"/>
              </a:spcBef>
              <a:spcAft>
                <a:spcPts val="0"/>
              </a:spcAft>
              <a:buFont typeface="Wingdings 2"/>
              <a:buNone/>
              <a:defRPr/>
            </a:pPr>
            <a:endParaRPr lang="en-US" dirty="0" smtClean="0">
              <a:latin typeface="Times New Roman" pitchFamily="18" charset="0"/>
              <a:cs typeface="Times New Roman" pitchFamily="18" charset="0"/>
            </a:endParaRPr>
          </a:p>
          <a:p>
            <a:pPr marL="274320" indent="-274320" eaLnBrk="1" fontAlgn="auto" hangingPunct="1">
              <a:spcBef>
                <a:spcPts val="580"/>
              </a:spcBef>
              <a:spcAft>
                <a:spcPts val="0"/>
              </a:spcAft>
              <a:buFont typeface="Wingdings 2"/>
              <a:buNone/>
              <a:defRPr/>
            </a:pPr>
            <a:endParaRPr lang="en-US" dirty="0"/>
          </a:p>
        </p:txBody>
      </p:sp>
      <p:sp>
        <p:nvSpPr>
          <p:cNvPr id="9221" name="Date Placeholder 4"/>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5506D14D-9F96-4264-B002-1469EEED006C}" type="datetime1">
              <a:rPr lang="en-US" smtClean="0"/>
              <a:pPr fontAlgn="base">
                <a:spcBef>
                  <a:spcPct val="0"/>
                </a:spcBef>
                <a:spcAft>
                  <a:spcPct val="0"/>
                </a:spcAft>
                <a:defRPr/>
              </a:pPr>
              <a:t>2/23/2017</a:t>
            </a:fld>
            <a:endParaRPr lang="en-US" dirty="0" smtClean="0"/>
          </a:p>
        </p:txBody>
      </p:sp>
      <p:sp>
        <p:nvSpPr>
          <p:cNvPr id="6" name="Slide Number Placeholder 5"/>
          <p:cNvSpPr>
            <a:spLocks noGrp="1"/>
          </p:cNvSpPr>
          <p:nvPr>
            <p:ph type="sldNum" sz="quarter" idx="12"/>
          </p:nvPr>
        </p:nvSpPr>
        <p:spPr/>
        <p:txBody>
          <a:bodyPr/>
          <a:lstStyle/>
          <a:p>
            <a:pPr>
              <a:defRPr/>
            </a:pPr>
            <a:fld id="{145C336F-09F7-4A80-B55B-F39FAD8615A9}" type="slidenum">
              <a:rPr lang="en-US"/>
              <a:pPr>
                <a:defRPr/>
              </a:pPr>
              <a:t>4</a:t>
            </a:fld>
            <a:endParaRPr lang="en-US" dirty="0"/>
          </a:p>
        </p:txBody>
      </p:sp>
      <p:sp>
        <p:nvSpPr>
          <p:cNvPr id="9223" name="Footer Placeholder 6"/>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0" y="0"/>
            <a:ext cx="8686800" cy="762000"/>
          </a:xfrm>
        </p:spPr>
        <p:txBody>
          <a:bodyPr/>
          <a:lstStyle/>
          <a:p>
            <a:pPr algn="ctr" eaLnBrk="1" hangingPunct="1"/>
            <a:r>
              <a:rPr lang="en-US" dirty="0" smtClean="0">
                <a:latin typeface="Times New Roman" pitchFamily="18" charset="0"/>
                <a:cs typeface="Times New Roman" pitchFamily="18" charset="0"/>
              </a:rPr>
              <a:t>OBSTETRICS HISTORY</a:t>
            </a:r>
          </a:p>
        </p:txBody>
      </p:sp>
      <p:sp>
        <p:nvSpPr>
          <p:cNvPr id="44035" name="Date Placeholder 2"/>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EE405647-EAAB-4CF0-B8F0-D5D8CF05156C}" type="datetime1">
              <a:rPr lang="en-US" smtClean="0"/>
              <a:pPr fontAlgn="base">
                <a:spcBef>
                  <a:spcPct val="0"/>
                </a:spcBef>
                <a:spcAft>
                  <a:spcPct val="0"/>
                </a:spcAft>
                <a:defRPr/>
              </a:pPr>
              <a:t>2/23/2017</a:t>
            </a:fld>
            <a:endParaRPr lang="en-US" dirty="0" smtClean="0"/>
          </a:p>
        </p:txBody>
      </p:sp>
      <p:sp>
        <p:nvSpPr>
          <p:cNvPr id="44036" name="Footer Placeholder 3"/>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
        <p:nvSpPr>
          <p:cNvPr id="5" name="Slide Number Placeholder 4"/>
          <p:cNvSpPr>
            <a:spLocks noGrp="1"/>
          </p:cNvSpPr>
          <p:nvPr>
            <p:ph type="sldNum" sz="quarter" idx="12"/>
          </p:nvPr>
        </p:nvSpPr>
        <p:spPr/>
        <p:txBody>
          <a:bodyPr/>
          <a:lstStyle/>
          <a:p>
            <a:pPr>
              <a:defRPr/>
            </a:pPr>
            <a:fld id="{3DAFAC78-3B9E-4ECB-9684-0E8A7FE660DA}" type="slidenum">
              <a:rPr lang="en-US"/>
              <a:pPr>
                <a:defRPr/>
              </a:pPr>
              <a:t>40</a:t>
            </a:fld>
            <a:endParaRPr lang="en-US" dirty="0"/>
          </a:p>
        </p:txBody>
      </p:sp>
      <p:sp>
        <p:nvSpPr>
          <p:cNvPr id="6" name="Content Placeholder 5"/>
          <p:cNvSpPr>
            <a:spLocks noGrp="1"/>
          </p:cNvSpPr>
          <p:nvPr>
            <p:ph sz="quarter" idx="1"/>
          </p:nvPr>
        </p:nvSpPr>
        <p:spPr>
          <a:xfrm>
            <a:off x="0" y="838200"/>
            <a:ext cx="9144000" cy="6019800"/>
          </a:xfrm>
        </p:spPr>
        <p:txBody>
          <a:bodyPr>
            <a:normAutofit fontScale="92500" lnSpcReduction="20000"/>
          </a:bodyPr>
          <a:lstStyle/>
          <a:p>
            <a:pPr marL="274320" indent="-274320" eaLnBrk="1" fontAlgn="auto" hangingPunct="1">
              <a:spcBef>
                <a:spcPts val="580"/>
              </a:spcBef>
              <a:spcAft>
                <a:spcPts val="0"/>
              </a:spcAft>
              <a:buFont typeface="Wingdings 2"/>
              <a:buChar char=""/>
              <a:defRPr/>
            </a:pPr>
            <a:r>
              <a:rPr lang="en-US" dirty="0" smtClean="0"/>
              <a:t>She is P3+1:Has had three previous deliveries and one abortions (confinements/pregnancies)</a:t>
            </a:r>
          </a:p>
          <a:p>
            <a:pPr marL="274320" indent="-274320" eaLnBrk="1" fontAlgn="auto" hangingPunct="1">
              <a:spcBef>
                <a:spcPts val="580"/>
              </a:spcBef>
              <a:spcAft>
                <a:spcPts val="0"/>
              </a:spcAft>
              <a:buFont typeface="Wingdings 2"/>
              <a:buChar char=""/>
              <a:defRPr/>
            </a:pPr>
            <a:r>
              <a:rPr lang="en-US" dirty="0" smtClean="0"/>
              <a:t>First was 8yrs ago was twin pregnancy, planned and naturally conceived. booked for antenatal care at 3mth and developed HPT at 5mths gestation which was controlled with oral medications taking daily and she had spontaneous vertex delivery at 9mnths in hospital. Resulted in twin delivery both male weighing 2.5kg and 2.6kg respectively and all are males. She had normal </a:t>
            </a:r>
            <a:r>
              <a:rPr lang="en-US" dirty="0" err="1" smtClean="0"/>
              <a:t>puerperium</a:t>
            </a:r>
            <a:r>
              <a:rPr lang="en-US" dirty="0" smtClean="0"/>
              <a:t> and high BP resolved after delivery without medication, babies were exclusively breast fed for 4mth and completely wean at 2yrs. They are in primary school and doing well.</a:t>
            </a:r>
          </a:p>
          <a:p>
            <a:pPr marL="274320" indent="-274320" eaLnBrk="1" fontAlgn="auto" hangingPunct="1">
              <a:spcBef>
                <a:spcPts val="580"/>
              </a:spcBef>
              <a:spcAft>
                <a:spcPts val="0"/>
              </a:spcAft>
              <a:buFont typeface="Wingdings 2"/>
              <a:buChar char=""/>
              <a:defRPr/>
            </a:pPr>
            <a:r>
              <a:rPr lang="en-US" dirty="0" smtClean="0"/>
              <a:t>Second was 5yrs ago and 3</a:t>
            </a:r>
            <a:r>
              <a:rPr lang="en-US" baseline="30000" dirty="0" smtClean="0"/>
              <a:t>rd</a:t>
            </a:r>
            <a:r>
              <a:rPr lang="en-US" dirty="0" smtClean="0"/>
              <a:t> was 3yrs ago. Their pregnancy were planned naturally conceived and uneventful, both deliveries were spontaneous vertex at term in a hospital and are male and female  weighing 2.5kg and 2.8kg respectively. their puerperiums were normal with exclusive breast feeding for 4mth and weaned completely at 2yrs. They are in grade 1 and nursery school respectfully and doing well.</a:t>
            </a:r>
          </a:p>
          <a:p>
            <a:pPr marL="274320" indent="-274320" eaLnBrk="1" fontAlgn="auto" hangingPunct="1">
              <a:spcBef>
                <a:spcPts val="580"/>
              </a:spcBef>
              <a:spcAft>
                <a:spcPts val="0"/>
              </a:spcAft>
              <a:buFont typeface="Wingdings 2"/>
              <a:buChar char=""/>
              <a:defRPr/>
            </a:pPr>
            <a:r>
              <a:rPr lang="en-US" dirty="0" smtClean="0"/>
              <a:t>She had a spontaneous one </a:t>
            </a:r>
            <a:r>
              <a:rPr lang="en-US" dirty="0" err="1" smtClean="0"/>
              <a:t>yr</a:t>
            </a:r>
            <a:r>
              <a:rPr lang="en-US" dirty="0" smtClean="0"/>
              <a:t> ago.at 2/12 which was completed through sharped </a:t>
            </a:r>
            <a:r>
              <a:rPr lang="en-US" dirty="0" err="1" smtClean="0"/>
              <a:t>curretage</a:t>
            </a:r>
            <a:r>
              <a:rPr lang="en-US" dirty="0" smtClean="0"/>
              <a:t> and she had no post </a:t>
            </a:r>
            <a:r>
              <a:rPr lang="en-US" dirty="0" err="1" smtClean="0"/>
              <a:t>abortal</a:t>
            </a:r>
            <a:r>
              <a:rPr lang="en-US" dirty="0" smtClean="0"/>
              <a:t> complications</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0" y="0"/>
            <a:ext cx="9144000" cy="762000"/>
          </a:xfrm>
        </p:spPr>
        <p:txBody>
          <a:bodyPr/>
          <a:lstStyle/>
          <a:p>
            <a:pPr algn="ctr" eaLnBrk="1" hangingPunct="1"/>
            <a:r>
              <a:rPr lang="en-US" dirty="0" smtClean="0">
                <a:latin typeface="Times New Roman" pitchFamily="18" charset="0"/>
                <a:cs typeface="Times New Roman" pitchFamily="18" charset="0"/>
              </a:rPr>
              <a:t>INDEX PREGNANCY</a:t>
            </a:r>
          </a:p>
        </p:txBody>
      </p:sp>
      <p:sp>
        <p:nvSpPr>
          <p:cNvPr id="43011" name="Date Placeholder 2"/>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BE719881-4B9B-4470-B261-2E8F803C4A67}" type="datetime1">
              <a:rPr lang="en-US" smtClean="0"/>
              <a:pPr fontAlgn="base">
                <a:spcBef>
                  <a:spcPct val="0"/>
                </a:spcBef>
                <a:spcAft>
                  <a:spcPct val="0"/>
                </a:spcAft>
                <a:defRPr/>
              </a:pPr>
              <a:t>2/23/2017</a:t>
            </a:fld>
            <a:endParaRPr lang="en-US" dirty="0" smtClean="0"/>
          </a:p>
        </p:txBody>
      </p:sp>
      <p:sp>
        <p:nvSpPr>
          <p:cNvPr id="43012" name="Footer Placeholder 3"/>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
        <p:nvSpPr>
          <p:cNvPr id="5" name="Slide Number Placeholder 4"/>
          <p:cNvSpPr>
            <a:spLocks noGrp="1"/>
          </p:cNvSpPr>
          <p:nvPr>
            <p:ph type="sldNum" sz="quarter" idx="12"/>
          </p:nvPr>
        </p:nvSpPr>
        <p:spPr/>
        <p:txBody>
          <a:bodyPr/>
          <a:lstStyle/>
          <a:p>
            <a:pPr>
              <a:defRPr/>
            </a:pPr>
            <a:fld id="{436E57B4-0065-4C40-AFFD-BC69CB350966}" type="slidenum">
              <a:rPr lang="en-US"/>
              <a:pPr>
                <a:defRPr/>
              </a:pPr>
              <a:t>41</a:t>
            </a:fld>
            <a:endParaRPr lang="en-US" dirty="0"/>
          </a:p>
        </p:txBody>
      </p:sp>
      <p:sp>
        <p:nvSpPr>
          <p:cNvPr id="6" name="Content Placeholder 5"/>
          <p:cNvSpPr>
            <a:spLocks noGrp="1"/>
          </p:cNvSpPr>
          <p:nvPr>
            <p:ph sz="quarter" idx="1"/>
          </p:nvPr>
        </p:nvSpPr>
        <p:spPr>
          <a:xfrm>
            <a:off x="0" y="762000"/>
            <a:ext cx="9144000" cy="6096000"/>
          </a:xfrm>
        </p:spPr>
        <p:txBody>
          <a:bodyPr>
            <a:normAutofit fontScale="85000" lnSpcReduction="10000"/>
          </a:bodyPr>
          <a:lstStyle/>
          <a:p>
            <a:pPr marL="274320" indent="-274320" eaLnBrk="1" fontAlgn="auto" hangingPunct="1">
              <a:spcBef>
                <a:spcPts val="580"/>
              </a:spcBef>
              <a:spcAft>
                <a:spcPts val="0"/>
              </a:spcAft>
              <a:buFont typeface="Wingdings 2"/>
              <a:buChar char=""/>
              <a:defRPr/>
            </a:pPr>
            <a:r>
              <a:rPr lang="en-US" dirty="0" smtClean="0"/>
              <a:t>Pregnancy was planned, naturally conceived and welcomed by the couple. Diagnosed with UPT after 1/12 amenorrhea. Had only one USS at 2/12 which gives her an EDD 22</a:t>
            </a:r>
            <a:r>
              <a:rPr lang="en-US" baseline="30000" dirty="0" smtClean="0"/>
              <a:t>nd</a:t>
            </a:r>
            <a:r>
              <a:rPr lang="en-US" dirty="0" smtClean="0"/>
              <a:t> may 2015 and was told she is carrying twins and they are fine.</a:t>
            </a:r>
          </a:p>
          <a:p>
            <a:pPr marL="274320" indent="-274320" eaLnBrk="1" fontAlgn="auto" hangingPunct="1">
              <a:spcBef>
                <a:spcPts val="580"/>
              </a:spcBef>
              <a:spcAft>
                <a:spcPts val="0"/>
              </a:spcAft>
              <a:buFont typeface="Wingdings 2"/>
              <a:buChar char=""/>
              <a:defRPr/>
            </a:pPr>
            <a:r>
              <a:rPr lang="en-US" dirty="0" smtClean="0"/>
              <a:t>Had normal early pregnancy and was not taking any medication or had no x-rays during early weeks of this pregnancy</a:t>
            </a:r>
          </a:p>
          <a:p>
            <a:pPr marL="274320" indent="-274320" eaLnBrk="1" fontAlgn="auto" hangingPunct="1">
              <a:spcBef>
                <a:spcPts val="580"/>
              </a:spcBef>
              <a:spcAft>
                <a:spcPts val="0"/>
              </a:spcAft>
              <a:buFont typeface="Wingdings 2"/>
              <a:buChar char=""/>
              <a:defRPr/>
            </a:pPr>
            <a:r>
              <a:rPr lang="en-US" dirty="0" smtClean="0"/>
              <a:t>Booked for antenatal care at 3mths gestation and has had four visits so far on appointment.</a:t>
            </a:r>
          </a:p>
          <a:p>
            <a:pPr marL="274320" indent="-274320" eaLnBrk="1" fontAlgn="auto" hangingPunct="1">
              <a:spcBef>
                <a:spcPts val="580"/>
              </a:spcBef>
              <a:spcAft>
                <a:spcPts val="0"/>
              </a:spcAft>
              <a:buFont typeface="Wingdings 2"/>
              <a:buChar char=""/>
              <a:defRPr/>
            </a:pPr>
            <a:r>
              <a:rPr lang="en-US" dirty="0" smtClean="0"/>
              <a:t>At booking visit, a brief history was taken, she was examined and her blood, urine and stool test were done and was told all her results were normal.</a:t>
            </a:r>
          </a:p>
          <a:p>
            <a:pPr marL="274320" indent="-274320" eaLnBrk="1" fontAlgn="auto" hangingPunct="1">
              <a:spcBef>
                <a:spcPts val="580"/>
              </a:spcBef>
              <a:spcAft>
                <a:spcPts val="0"/>
              </a:spcAft>
              <a:buFont typeface="Wingdings 2"/>
              <a:buChar char=""/>
              <a:defRPr/>
            </a:pPr>
            <a:r>
              <a:rPr lang="en-US" dirty="0" smtClean="0"/>
              <a:t>Subsequent visits, she was examined and quizz about any problems she might have had experienced or is experiencing now and given advices on food, exercises including daily activities, taking only prescribed medications and health living.</a:t>
            </a:r>
          </a:p>
          <a:p>
            <a:pPr marL="274320" indent="-274320" eaLnBrk="1" fontAlgn="auto" hangingPunct="1">
              <a:spcBef>
                <a:spcPts val="580"/>
              </a:spcBef>
              <a:spcAft>
                <a:spcPts val="0"/>
              </a:spcAft>
              <a:buFont typeface="Wingdings 2"/>
              <a:buChar char=""/>
              <a:defRPr/>
            </a:pPr>
            <a:r>
              <a:rPr lang="en-US" dirty="0"/>
              <a:t>She had received one dose of tetanus toxoid vaccine. And two doses </a:t>
            </a:r>
            <a:r>
              <a:rPr lang="en-US" dirty="0" smtClean="0"/>
              <a:t>of </a:t>
            </a:r>
            <a:r>
              <a:rPr lang="en-US" dirty="0" err="1" smtClean="0"/>
              <a:t>sulpadoxine</a:t>
            </a:r>
            <a:r>
              <a:rPr lang="en-US" dirty="0" smtClean="0"/>
              <a:t> and </a:t>
            </a:r>
            <a:r>
              <a:rPr lang="en-US" dirty="0" err="1" smtClean="0"/>
              <a:t>pyrimethamine</a:t>
            </a:r>
            <a:endParaRPr lang="en-US" dirty="0"/>
          </a:p>
          <a:p>
            <a:pPr marL="274320" indent="-274320" eaLnBrk="1" fontAlgn="auto" hangingPunct="1">
              <a:spcBef>
                <a:spcPts val="580"/>
              </a:spcBef>
              <a:spcAft>
                <a:spcPts val="0"/>
              </a:spcAft>
              <a:buFont typeface="Wingdings 2"/>
              <a:buChar char=""/>
              <a:defRPr/>
            </a:pPr>
            <a:endParaRPr lang="en-US" dirty="0" smtClean="0"/>
          </a:p>
          <a:p>
            <a:pPr marL="274320" indent="-274320" eaLnBrk="1" fontAlgn="auto" hangingPunct="1">
              <a:spcBef>
                <a:spcPts val="580"/>
              </a:spcBef>
              <a:spcAft>
                <a:spcPts val="0"/>
              </a:spcAft>
              <a:buFont typeface="Wingdings 2"/>
              <a:buChar char=""/>
              <a:defRPr/>
            </a:pPr>
            <a:r>
              <a:rPr lang="en-US" dirty="0" smtClean="0"/>
              <a:t>She felt fetal movement 2/12 ago and feels the movements everyday. she felt it today too</a:t>
            </a:r>
          </a:p>
          <a:p>
            <a:pPr marL="274320" indent="-274320" eaLnBrk="1" fontAlgn="auto" hangingPunct="1">
              <a:spcBef>
                <a:spcPts val="580"/>
              </a:spcBef>
              <a:spcAft>
                <a:spcPts val="0"/>
              </a:spcAft>
              <a:buFont typeface="Wingdings 2"/>
              <a:buChar char=""/>
              <a:defRPr/>
            </a:pPr>
            <a:endParaRPr lang="en-US" dirty="0"/>
          </a:p>
        </p:txBody>
      </p:sp>
    </p:spTree>
    <p:extLst>
      <p:ext uri="{BB962C8B-B14F-4D97-AF65-F5344CB8AC3E}">
        <p14:creationId xmlns:p14="http://schemas.microsoft.com/office/powerpoint/2010/main" xmlns="" val="334906665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pPr algn="ctr" eaLnBrk="1" hangingPunct="1"/>
            <a:r>
              <a:rPr lang="en-US" dirty="0" smtClean="0"/>
              <a:t>GYNAE HISTORY</a:t>
            </a:r>
          </a:p>
        </p:txBody>
      </p:sp>
      <p:sp>
        <p:nvSpPr>
          <p:cNvPr id="45059" name="Date Placeholder 2"/>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672A01BB-7307-4F75-BEA4-D193C20F3841}" type="datetime1">
              <a:rPr lang="en-US" smtClean="0"/>
              <a:pPr fontAlgn="base">
                <a:spcBef>
                  <a:spcPct val="0"/>
                </a:spcBef>
                <a:spcAft>
                  <a:spcPct val="0"/>
                </a:spcAft>
                <a:defRPr/>
              </a:pPr>
              <a:t>2/23/2017</a:t>
            </a:fld>
            <a:endParaRPr lang="en-US" dirty="0" smtClean="0"/>
          </a:p>
        </p:txBody>
      </p:sp>
      <p:sp>
        <p:nvSpPr>
          <p:cNvPr id="45060" name="Footer Placeholder 3"/>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
        <p:nvSpPr>
          <p:cNvPr id="5" name="Slide Number Placeholder 4"/>
          <p:cNvSpPr>
            <a:spLocks noGrp="1"/>
          </p:cNvSpPr>
          <p:nvPr>
            <p:ph type="sldNum" sz="quarter" idx="12"/>
          </p:nvPr>
        </p:nvSpPr>
        <p:spPr/>
        <p:txBody>
          <a:bodyPr/>
          <a:lstStyle/>
          <a:p>
            <a:pPr>
              <a:defRPr/>
            </a:pPr>
            <a:fld id="{DBF01F3C-E7DB-455F-92D8-4FC5A1354D42}" type="slidenum">
              <a:rPr lang="en-US"/>
              <a:pPr>
                <a:defRPr/>
              </a:pPr>
              <a:t>42</a:t>
            </a:fld>
            <a:endParaRPr lang="en-US" dirty="0"/>
          </a:p>
        </p:txBody>
      </p:sp>
      <p:sp>
        <p:nvSpPr>
          <p:cNvPr id="6" name="Content Placeholder 5"/>
          <p:cNvSpPr>
            <a:spLocks noGrp="1"/>
          </p:cNvSpPr>
          <p:nvPr>
            <p:ph sz="quarter" idx="1"/>
          </p:nvPr>
        </p:nvSpPr>
        <p:spPr/>
        <p:txBody>
          <a:bodyPr>
            <a:normAutofit fontScale="85000" lnSpcReduction="10000"/>
          </a:bodyPr>
          <a:lstStyle/>
          <a:p>
            <a:pPr marL="274320" indent="-274320" eaLnBrk="1" fontAlgn="auto" hangingPunct="1">
              <a:spcBef>
                <a:spcPts val="580"/>
              </a:spcBef>
              <a:spcAft>
                <a:spcPts val="0"/>
              </a:spcAft>
              <a:buFont typeface="Wingdings 2"/>
              <a:buChar char=""/>
              <a:defRPr/>
            </a:pPr>
            <a:r>
              <a:rPr lang="en-US" dirty="0" smtClean="0"/>
              <a:t>Menarche occurs at age of 12yrs</a:t>
            </a:r>
          </a:p>
          <a:p>
            <a:pPr marL="274320" indent="-274320" eaLnBrk="1" fontAlgn="auto" hangingPunct="1">
              <a:spcBef>
                <a:spcPts val="580"/>
              </a:spcBef>
              <a:spcAft>
                <a:spcPts val="0"/>
              </a:spcAft>
              <a:buFont typeface="Wingdings 2"/>
              <a:buChar char=""/>
              <a:defRPr/>
            </a:pPr>
            <a:r>
              <a:rPr lang="en-US" dirty="0" smtClean="0"/>
              <a:t>Has regular monthly cycle of 28days with 4days of menstrual blood flow</a:t>
            </a:r>
          </a:p>
          <a:p>
            <a:pPr marL="274320" indent="-274320" eaLnBrk="1" fontAlgn="auto" hangingPunct="1">
              <a:spcBef>
                <a:spcPts val="580"/>
              </a:spcBef>
              <a:spcAft>
                <a:spcPts val="0"/>
              </a:spcAft>
              <a:buFont typeface="Wingdings 2"/>
              <a:buChar char=""/>
              <a:defRPr/>
            </a:pPr>
            <a:r>
              <a:rPr lang="en-US" dirty="0" smtClean="0"/>
              <a:t>Its not assoc with dysmenorrhea, heavy menses, intermenstrual bleeding </a:t>
            </a:r>
            <a:endParaRPr lang="en-US" dirty="0"/>
          </a:p>
          <a:p>
            <a:pPr marL="274320" indent="-274320" eaLnBrk="1" fontAlgn="auto" hangingPunct="1">
              <a:spcBef>
                <a:spcPts val="580"/>
              </a:spcBef>
              <a:spcAft>
                <a:spcPts val="0"/>
              </a:spcAft>
              <a:buFont typeface="Wingdings 2"/>
              <a:buChar char=""/>
              <a:defRPr/>
            </a:pPr>
            <a:r>
              <a:rPr lang="en-US" dirty="0" err="1" smtClean="0"/>
              <a:t>Coitarche</a:t>
            </a:r>
            <a:r>
              <a:rPr lang="en-US" dirty="0" smtClean="0"/>
              <a:t> occurred at18yrs. Had 2 life time partners. She is heterosexual. No </a:t>
            </a:r>
            <a:r>
              <a:rPr lang="en-US" dirty="0" err="1" smtClean="0"/>
              <a:t>dyspareuna</a:t>
            </a:r>
            <a:r>
              <a:rPr lang="en-US" dirty="0" smtClean="0"/>
              <a:t>, </a:t>
            </a:r>
            <a:r>
              <a:rPr lang="en-US" dirty="0" err="1" smtClean="0"/>
              <a:t>postcoital</a:t>
            </a:r>
            <a:r>
              <a:rPr lang="en-US" dirty="0" smtClean="0"/>
              <a:t> bleeding or sexual dysfunction. </a:t>
            </a:r>
            <a:r>
              <a:rPr lang="en-US" dirty="0"/>
              <a:t>She never had abnormal vaginal discharge or sores and has never been treated for sexual transmitted disease</a:t>
            </a:r>
          </a:p>
          <a:p>
            <a:pPr marL="274320" indent="-274320" eaLnBrk="1" fontAlgn="auto" hangingPunct="1">
              <a:spcBef>
                <a:spcPts val="580"/>
              </a:spcBef>
              <a:spcAft>
                <a:spcPts val="0"/>
              </a:spcAft>
              <a:buFont typeface="Wingdings 2"/>
              <a:buChar char=""/>
              <a:defRPr/>
            </a:pPr>
            <a:r>
              <a:rPr lang="en-US" dirty="0" smtClean="0"/>
              <a:t>Has knowledge of contraceptive but never used one before</a:t>
            </a:r>
          </a:p>
          <a:p>
            <a:pPr marL="274320" indent="-274320" eaLnBrk="1" fontAlgn="auto" hangingPunct="1">
              <a:spcBef>
                <a:spcPts val="580"/>
              </a:spcBef>
              <a:spcAft>
                <a:spcPts val="0"/>
              </a:spcAft>
              <a:buFont typeface="Wingdings 2"/>
              <a:buChar char=""/>
              <a:defRPr/>
            </a:pPr>
            <a:r>
              <a:rPr lang="en-US" dirty="0" smtClean="0"/>
              <a:t>Her last pap’s smear was 4yrs ago and it was normal</a:t>
            </a:r>
          </a:p>
          <a:p>
            <a:pPr marL="274320" indent="-274320" eaLnBrk="1" fontAlgn="auto" hangingPunct="1">
              <a:spcBef>
                <a:spcPts val="580"/>
              </a:spcBef>
              <a:spcAft>
                <a:spcPts val="0"/>
              </a:spcAft>
              <a:buFont typeface="Wingdings 2"/>
              <a:buChar char=""/>
              <a:defRPr/>
            </a:pPr>
            <a:r>
              <a:rPr lang="en-US" dirty="0" smtClean="0"/>
              <a:t>she does regular self breast examination and hasn’t felt any lumps or seen any abnormal breast discharge.</a:t>
            </a:r>
          </a:p>
          <a:p>
            <a:pPr marL="274320" indent="-274320" eaLnBrk="1" fontAlgn="auto" hangingPunct="1">
              <a:spcBef>
                <a:spcPts val="580"/>
              </a:spcBef>
              <a:spcAft>
                <a:spcPts val="0"/>
              </a:spcAft>
              <a:buFont typeface="Wingdings 2"/>
              <a:buChar char=""/>
              <a:defRPr/>
            </a:pPr>
            <a:r>
              <a:rPr lang="en-US" dirty="0" smtClean="0"/>
              <a:t>She has future fertility desire and plans to have her next confinement after two years</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pPr algn="ctr" eaLnBrk="1" hangingPunct="1"/>
            <a:r>
              <a:rPr lang="en-US" dirty="0" smtClean="0"/>
              <a:t>PAST MEDICAL HISTORY</a:t>
            </a:r>
          </a:p>
        </p:txBody>
      </p:sp>
      <p:sp>
        <p:nvSpPr>
          <p:cNvPr id="46083" name="Date Placeholder 2"/>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5E5A108E-DDE1-4385-94C2-F77E7A8BBED9}" type="datetime1">
              <a:rPr lang="en-US" smtClean="0"/>
              <a:pPr fontAlgn="base">
                <a:spcBef>
                  <a:spcPct val="0"/>
                </a:spcBef>
                <a:spcAft>
                  <a:spcPct val="0"/>
                </a:spcAft>
                <a:defRPr/>
              </a:pPr>
              <a:t>2/23/2017</a:t>
            </a:fld>
            <a:endParaRPr lang="en-US" dirty="0" smtClean="0"/>
          </a:p>
        </p:txBody>
      </p:sp>
      <p:sp>
        <p:nvSpPr>
          <p:cNvPr id="46084" name="Footer Placeholder 3"/>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
        <p:nvSpPr>
          <p:cNvPr id="5" name="Slide Number Placeholder 4"/>
          <p:cNvSpPr>
            <a:spLocks noGrp="1"/>
          </p:cNvSpPr>
          <p:nvPr>
            <p:ph type="sldNum" sz="quarter" idx="12"/>
          </p:nvPr>
        </p:nvSpPr>
        <p:spPr/>
        <p:txBody>
          <a:bodyPr/>
          <a:lstStyle/>
          <a:p>
            <a:pPr>
              <a:defRPr/>
            </a:pPr>
            <a:fld id="{645F9E66-30D9-442F-B69E-58E2EC62B51F}" type="slidenum">
              <a:rPr lang="en-US"/>
              <a:pPr>
                <a:defRPr/>
              </a:pPr>
              <a:t>43</a:t>
            </a:fld>
            <a:endParaRPr lang="en-US" dirty="0"/>
          </a:p>
        </p:txBody>
      </p:sp>
      <p:sp>
        <p:nvSpPr>
          <p:cNvPr id="49158" name="Content Placeholder 5"/>
          <p:cNvSpPr>
            <a:spLocks noGrp="1"/>
          </p:cNvSpPr>
          <p:nvPr>
            <p:ph sz="quarter" idx="1"/>
          </p:nvPr>
        </p:nvSpPr>
        <p:spPr/>
        <p:txBody>
          <a:bodyPr/>
          <a:lstStyle/>
          <a:p>
            <a:pPr eaLnBrk="1" hangingPunct="1"/>
            <a:r>
              <a:rPr lang="en-US" dirty="0" smtClean="0"/>
              <a:t>Has no history of HPT, DM, </a:t>
            </a:r>
            <a:r>
              <a:rPr lang="en-US" dirty="0" err="1" smtClean="0"/>
              <a:t>SCDx</a:t>
            </a:r>
            <a:r>
              <a:rPr lang="en-US" dirty="0" smtClean="0"/>
              <a:t>, Asthma, chronic cough, heart disease, renal disease, or liver disease, HIV</a:t>
            </a:r>
          </a:p>
          <a:p>
            <a:pPr eaLnBrk="1" hangingPunct="1"/>
            <a:r>
              <a:rPr lang="en-US" dirty="0" smtClean="0"/>
              <a:t>Has never been admitted for any ailment nor has she ever under gone surgery or anesthesia or transfusion</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pPr algn="ctr" eaLnBrk="1" hangingPunct="1"/>
            <a:r>
              <a:rPr lang="en-US" dirty="0" smtClean="0"/>
              <a:t>Drug History</a:t>
            </a:r>
          </a:p>
        </p:txBody>
      </p:sp>
      <p:sp>
        <p:nvSpPr>
          <p:cNvPr id="47107" name="Date Placeholder 2"/>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3ACD3ACA-8C45-45DF-A690-5D6A6C4C4A57}" type="datetime1">
              <a:rPr lang="en-US" smtClean="0"/>
              <a:pPr fontAlgn="base">
                <a:spcBef>
                  <a:spcPct val="0"/>
                </a:spcBef>
                <a:spcAft>
                  <a:spcPct val="0"/>
                </a:spcAft>
                <a:defRPr/>
              </a:pPr>
              <a:t>2/23/2017</a:t>
            </a:fld>
            <a:endParaRPr lang="en-US" dirty="0" smtClean="0"/>
          </a:p>
        </p:txBody>
      </p:sp>
      <p:sp>
        <p:nvSpPr>
          <p:cNvPr id="47108" name="Footer Placeholder 3"/>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
        <p:nvSpPr>
          <p:cNvPr id="5" name="Slide Number Placeholder 4"/>
          <p:cNvSpPr>
            <a:spLocks noGrp="1"/>
          </p:cNvSpPr>
          <p:nvPr>
            <p:ph type="sldNum" sz="quarter" idx="12"/>
          </p:nvPr>
        </p:nvSpPr>
        <p:spPr/>
        <p:txBody>
          <a:bodyPr/>
          <a:lstStyle/>
          <a:p>
            <a:pPr>
              <a:defRPr/>
            </a:pPr>
            <a:fld id="{75B371E3-E7EC-448D-9F0C-CAB39F4452F1}" type="slidenum">
              <a:rPr lang="en-US"/>
              <a:pPr>
                <a:defRPr/>
              </a:pPr>
              <a:t>44</a:t>
            </a:fld>
            <a:endParaRPr lang="en-US" dirty="0"/>
          </a:p>
        </p:txBody>
      </p:sp>
      <p:sp>
        <p:nvSpPr>
          <p:cNvPr id="50182" name="Content Placeholder 5"/>
          <p:cNvSpPr>
            <a:spLocks noGrp="1"/>
          </p:cNvSpPr>
          <p:nvPr>
            <p:ph sz="quarter" idx="1"/>
          </p:nvPr>
        </p:nvSpPr>
        <p:spPr/>
        <p:txBody>
          <a:bodyPr/>
          <a:lstStyle/>
          <a:p>
            <a:pPr eaLnBrk="1" hangingPunct="1"/>
            <a:r>
              <a:rPr lang="en-US" dirty="0" smtClean="0"/>
              <a:t>She is on routine </a:t>
            </a:r>
            <a:r>
              <a:rPr lang="en-US" dirty="0" err="1" smtClean="0"/>
              <a:t>haematenics</a:t>
            </a:r>
            <a:endParaRPr lang="en-US" dirty="0" smtClean="0"/>
          </a:p>
          <a:p>
            <a:pPr eaLnBrk="1" hangingPunct="1"/>
            <a:r>
              <a:rPr lang="en-US" dirty="0" smtClean="0"/>
              <a:t>Has had not been taken any medication both orthodox and tradition in the past</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pPr algn="ctr" eaLnBrk="1" hangingPunct="1"/>
            <a:r>
              <a:rPr lang="en-US" dirty="0" smtClean="0"/>
              <a:t>Allergy</a:t>
            </a:r>
          </a:p>
        </p:txBody>
      </p:sp>
      <p:sp>
        <p:nvSpPr>
          <p:cNvPr id="48131" name="Date Placeholder 2"/>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36071E55-1294-42D9-83A7-5B9B48CE6245}" type="datetime1">
              <a:rPr lang="en-US" smtClean="0"/>
              <a:pPr fontAlgn="base">
                <a:spcBef>
                  <a:spcPct val="0"/>
                </a:spcBef>
                <a:spcAft>
                  <a:spcPct val="0"/>
                </a:spcAft>
                <a:defRPr/>
              </a:pPr>
              <a:t>2/23/2017</a:t>
            </a:fld>
            <a:endParaRPr lang="en-US" dirty="0" smtClean="0"/>
          </a:p>
        </p:txBody>
      </p:sp>
      <p:sp>
        <p:nvSpPr>
          <p:cNvPr id="48132" name="Footer Placeholder 3"/>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
        <p:nvSpPr>
          <p:cNvPr id="5" name="Slide Number Placeholder 4"/>
          <p:cNvSpPr>
            <a:spLocks noGrp="1"/>
          </p:cNvSpPr>
          <p:nvPr>
            <p:ph type="sldNum" sz="quarter" idx="12"/>
          </p:nvPr>
        </p:nvSpPr>
        <p:spPr/>
        <p:txBody>
          <a:bodyPr/>
          <a:lstStyle/>
          <a:p>
            <a:pPr>
              <a:defRPr/>
            </a:pPr>
            <a:fld id="{E5F4BBDF-7FEB-47E2-BF41-A301A5327900}" type="slidenum">
              <a:rPr lang="en-US"/>
              <a:pPr>
                <a:defRPr/>
              </a:pPr>
              <a:t>45</a:t>
            </a:fld>
            <a:endParaRPr lang="en-US" dirty="0"/>
          </a:p>
        </p:txBody>
      </p:sp>
      <p:sp>
        <p:nvSpPr>
          <p:cNvPr id="51206" name="Content Placeholder 5"/>
          <p:cNvSpPr>
            <a:spLocks noGrp="1"/>
          </p:cNvSpPr>
          <p:nvPr>
            <p:ph sz="quarter" idx="1"/>
          </p:nvPr>
        </p:nvSpPr>
        <p:spPr/>
        <p:txBody>
          <a:bodyPr/>
          <a:lstStyle/>
          <a:p>
            <a:pPr eaLnBrk="1" hangingPunct="1"/>
            <a:r>
              <a:rPr lang="en-US" dirty="0" smtClean="0"/>
              <a:t>Has no know allergy to food, medicine or other substances</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pPr algn="ctr" eaLnBrk="1" hangingPunct="1"/>
            <a:r>
              <a:rPr lang="en-US" dirty="0" smtClean="0"/>
              <a:t>FAMILY HISTORY</a:t>
            </a:r>
          </a:p>
        </p:txBody>
      </p:sp>
      <p:sp>
        <p:nvSpPr>
          <p:cNvPr id="49155" name="Date Placeholder 2"/>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89B6121A-351D-4393-9EF8-04938EAA3531}" type="datetime1">
              <a:rPr lang="en-US" smtClean="0"/>
              <a:pPr fontAlgn="base">
                <a:spcBef>
                  <a:spcPct val="0"/>
                </a:spcBef>
                <a:spcAft>
                  <a:spcPct val="0"/>
                </a:spcAft>
                <a:defRPr/>
              </a:pPr>
              <a:t>2/23/2017</a:t>
            </a:fld>
            <a:endParaRPr lang="en-US" dirty="0" smtClean="0"/>
          </a:p>
        </p:txBody>
      </p:sp>
      <p:sp>
        <p:nvSpPr>
          <p:cNvPr id="49156" name="Footer Placeholder 3"/>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
        <p:nvSpPr>
          <p:cNvPr id="5" name="Slide Number Placeholder 4"/>
          <p:cNvSpPr>
            <a:spLocks noGrp="1"/>
          </p:cNvSpPr>
          <p:nvPr>
            <p:ph type="sldNum" sz="quarter" idx="12"/>
          </p:nvPr>
        </p:nvSpPr>
        <p:spPr/>
        <p:txBody>
          <a:bodyPr/>
          <a:lstStyle/>
          <a:p>
            <a:pPr>
              <a:defRPr/>
            </a:pPr>
            <a:fld id="{3DD2EA64-5964-461A-9849-5C5B9C32294E}" type="slidenum">
              <a:rPr lang="en-US"/>
              <a:pPr>
                <a:defRPr/>
              </a:pPr>
              <a:t>46</a:t>
            </a:fld>
            <a:endParaRPr lang="en-US" dirty="0"/>
          </a:p>
        </p:txBody>
      </p:sp>
      <p:sp>
        <p:nvSpPr>
          <p:cNvPr id="52230" name="Content Placeholder 5"/>
          <p:cNvSpPr>
            <a:spLocks noGrp="1"/>
          </p:cNvSpPr>
          <p:nvPr>
            <p:ph sz="quarter" idx="1"/>
          </p:nvPr>
        </p:nvSpPr>
        <p:spPr/>
        <p:txBody>
          <a:bodyPr/>
          <a:lstStyle/>
          <a:p>
            <a:pPr eaLnBrk="1" hangingPunct="1"/>
            <a:r>
              <a:rPr lang="en-US" dirty="0" smtClean="0"/>
              <a:t>Is 3</a:t>
            </a:r>
            <a:r>
              <a:rPr lang="en-US" baseline="30000" dirty="0" smtClean="0"/>
              <a:t>rd</a:t>
            </a:r>
            <a:r>
              <a:rPr lang="en-US" dirty="0" smtClean="0"/>
              <a:t> of 6 </a:t>
            </a:r>
            <a:r>
              <a:rPr lang="en-US" dirty="0" err="1" smtClean="0"/>
              <a:t>sblings</a:t>
            </a:r>
            <a:r>
              <a:rPr lang="en-US" dirty="0" smtClean="0"/>
              <a:t> from the mother in a polygamous marriage of three co-wives and 15 children</a:t>
            </a:r>
          </a:p>
          <a:p>
            <a:pPr eaLnBrk="1" hangingPunct="1"/>
            <a:r>
              <a:rPr lang="en-US" dirty="0" smtClean="0"/>
              <a:t>Father died of chronic cough 5yrs ago and mother is a known HPT and on medication.</a:t>
            </a:r>
          </a:p>
          <a:p>
            <a:pPr eaLnBrk="1" hangingPunct="1"/>
            <a:r>
              <a:rPr lang="en-US" dirty="0" smtClean="0"/>
              <a:t>One of her full sister and her paternal half sister had twins</a:t>
            </a:r>
          </a:p>
          <a:p>
            <a:pPr eaLnBrk="1" hangingPunct="1"/>
            <a:r>
              <a:rPr lang="en-US" dirty="0" smtClean="0"/>
              <a:t>The rest of the family are well</a:t>
            </a:r>
          </a:p>
          <a:p>
            <a:pPr eaLnBrk="1" hangingPunct="1"/>
            <a:r>
              <a:rPr lang="en-US" dirty="0" smtClean="0"/>
              <a:t>No history of pregnancy induced hypertension in family, Asthma, </a:t>
            </a:r>
            <a:r>
              <a:rPr lang="en-US" dirty="0" err="1" smtClean="0"/>
              <a:t>SCDx</a:t>
            </a:r>
            <a:r>
              <a:rPr lang="en-US" dirty="0" smtClean="0"/>
              <a:t>, DM</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914400" y="0"/>
            <a:ext cx="7772400" cy="838200"/>
          </a:xfrm>
        </p:spPr>
        <p:txBody>
          <a:bodyPr/>
          <a:lstStyle/>
          <a:p>
            <a:pPr algn="ctr" eaLnBrk="1" hangingPunct="1"/>
            <a:r>
              <a:rPr lang="en-US" dirty="0" smtClean="0"/>
              <a:t>SOCIAL HISTORY</a:t>
            </a:r>
          </a:p>
        </p:txBody>
      </p:sp>
      <p:sp>
        <p:nvSpPr>
          <p:cNvPr id="50179" name="Date Placeholder 2"/>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E8103292-67A0-4630-9C64-03CAB2BF5908}" type="datetime1">
              <a:rPr lang="en-US" smtClean="0"/>
              <a:pPr fontAlgn="base">
                <a:spcBef>
                  <a:spcPct val="0"/>
                </a:spcBef>
                <a:spcAft>
                  <a:spcPct val="0"/>
                </a:spcAft>
                <a:defRPr/>
              </a:pPr>
              <a:t>2/23/2017</a:t>
            </a:fld>
            <a:endParaRPr lang="en-US" dirty="0" smtClean="0"/>
          </a:p>
        </p:txBody>
      </p:sp>
      <p:sp>
        <p:nvSpPr>
          <p:cNvPr id="50180" name="Footer Placeholder 3"/>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
        <p:nvSpPr>
          <p:cNvPr id="5" name="Slide Number Placeholder 4"/>
          <p:cNvSpPr>
            <a:spLocks noGrp="1"/>
          </p:cNvSpPr>
          <p:nvPr>
            <p:ph type="sldNum" sz="quarter" idx="12"/>
          </p:nvPr>
        </p:nvSpPr>
        <p:spPr/>
        <p:txBody>
          <a:bodyPr/>
          <a:lstStyle/>
          <a:p>
            <a:pPr>
              <a:defRPr/>
            </a:pPr>
            <a:fld id="{B8172B35-225A-4A3A-A414-0AC71057AA78}" type="slidenum">
              <a:rPr lang="en-US"/>
              <a:pPr>
                <a:defRPr/>
              </a:pPr>
              <a:t>47</a:t>
            </a:fld>
            <a:endParaRPr lang="en-US" dirty="0"/>
          </a:p>
        </p:txBody>
      </p:sp>
      <p:sp>
        <p:nvSpPr>
          <p:cNvPr id="53254" name="Content Placeholder 5"/>
          <p:cNvSpPr>
            <a:spLocks noGrp="1"/>
          </p:cNvSpPr>
          <p:nvPr>
            <p:ph sz="quarter" idx="1"/>
          </p:nvPr>
        </p:nvSpPr>
        <p:spPr>
          <a:xfrm>
            <a:off x="0" y="914400"/>
            <a:ext cx="9144000" cy="5105400"/>
          </a:xfrm>
        </p:spPr>
        <p:txBody>
          <a:bodyPr/>
          <a:lstStyle/>
          <a:p>
            <a:pPr eaLnBrk="1" hangingPunct="1"/>
            <a:r>
              <a:rPr lang="en-US" sz="2400" dirty="0" smtClean="0"/>
              <a:t>She has been married for 10yrs in a monogamous relationship. She is a </a:t>
            </a:r>
            <a:r>
              <a:rPr lang="en-US" sz="2400" dirty="0" err="1" smtClean="0"/>
              <a:t>christian</a:t>
            </a:r>
            <a:r>
              <a:rPr lang="en-US" sz="2400" dirty="0" smtClean="0"/>
              <a:t> and has no objection to blood transfusion. she has high school education, she is nursery </a:t>
            </a:r>
            <a:r>
              <a:rPr lang="en-US" sz="2400" dirty="0" err="1" smtClean="0"/>
              <a:t>sch</a:t>
            </a:r>
            <a:r>
              <a:rPr lang="en-US" sz="2400" dirty="0" smtClean="0"/>
              <a:t> teacher. She neither take tobacco in any form, nor drink alcohol or take hard drugs.</a:t>
            </a:r>
          </a:p>
          <a:p>
            <a:pPr eaLnBrk="1" hangingPunct="1"/>
            <a:r>
              <a:rPr lang="en-US" sz="2400" dirty="0" smtClean="0"/>
              <a:t>Husband 30yrs high school teacher and smokes half pack of cigarette a day and a social drinker but doesn’t take hard drugs. </a:t>
            </a:r>
            <a:r>
              <a:rPr lang="en-US" sz="2400" dirty="0"/>
              <a:t>H</a:t>
            </a:r>
            <a:r>
              <a:rPr lang="en-US" sz="2400" dirty="0" smtClean="0"/>
              <a:t>e usually gives her about D50 daily for her </a:t>
            </a:r>
            <a:r>
              <a:rPr lang="en-US" sz="2400" dirty="0" err="1" smtClean="0"/>
              <a:t>upkeeping</a:t>
            </a:r>
            <a:r>
              <a:rPr lang="en-US" sz="2400" dirty="0" smtClean="0"/>
              <a:t>.</a:t>
            </a:r>
          </a:p>
          <a:p>
            <a:pPr eaLnBrk="1" hangingPunct="1"/>
            <a:r>
              <a:rPr lang="en-US" sz="2400" dirty="0" smtClean="0"/>
              <a:t>She lives with her husband and 3 children in </a:t>
            </a:r>
            <a:r>
              <a:rPr lang="en-US" sz="2400" dirty="0" err="1"/>
              <a:t>B</a:t>
            </a:r>
            <a:r>
              <a:rPr lang="en-US" sz="2400" dirty="0" err="1" smtClean="0"/>
              <a:t>rikama.They</a:t>
            </a:r>
            <a:r>
              <a:rPr lang="en-US" sz="2400" dirty="0" smtClean="0"/>
              <a:t> are a tenant in a 4 bedroom house with electricity and pipe borne  water supply with a flush toilet. she seldomly use mosquito nets and is not insecticide treated.</a:t>
            </a:r>
          </a:p>
          <a:p>
            <a:pPr eaLnBrk="1" hangingPunct="1"/>
            <a:r>
              <a:rPr lang="en-US" sz="2400" dirty="0" smtClean="0"/>
              <a:t>24hrs dietary recall: took bread with beans and tea for breakfast, stew with meat of good ample and rice for lunch, groundnut porridge for dinner with milk .</a:t>
            </a:r>
          </a:p>
          <a:p>
            <a:pPr eaLnBrk="1" hangingPunct="1"/>
            <a:r>
              <a:rPr lang="en-US" sz="2400" dirty="0" smtClean="0"/>
              <a:t>This is her usual meal</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sz="quarter" idx="1"/>
          </p:nvPr>
        </p:nvSpPr>
        <p:spPr/>
        <p:txBody>
          <a:bodyPr/>
          <a:lstStyle/>
          <a:p>
            <a:pPr eaLnBrk="1" hangingPunct="1"/>
            <a:r>
              <a:rPr lang="en-US" dirty="0"/>
              <a:t>YO HW G5P3+1 </a:t>
            </a:r>
            <a:r>
              <a:rPr lang="en-US" dirty="0" smtClean="0"/>
              <a:t>with twin gestation at </a:t>
            </a:r>
            <a:r>
              <a:rPr lang="en-US" dirty="0"/>
              <a:t>GA 29wk, who was referred because of high blood pressure, presented 1day history of severe continuous throbbing frontal headache associated with dizziness, blurred vision and </a:t>
            </a:r>
            <a:r>
              <a:rPr lang="en-US" dirty="0" err="1"/>
              <a:t>epigastric</a:t>
            </a:r>
            <a:r>
              <a:rPr lang="en-US" dirty="0"/>
              <a:t> pain.</a:t>
            </a:r>
          </a:p>
          <a:p>
            <a:pPr eaLnBrk="1" hangingPunct="1"/>
            <a:r>
              <a:rPr lang="en-US" dirty="0"/>
              <a:t>She has </a:t>
            </a:r>
            <a:r>
              <a:rPr lang="en-US" dirty="0" smtClean="0"/>
              <a:t>had </a:t>
            </a:r>
            <a:r>
              <a:rPr lang="en-US" dirty="0" err="1" smtClean="0"/>
              <a:t>hx</a:t>
            </a:r>
            <a:r>
              <a:rPr lang="en-US" dirty="0" smtClean="0"/>
              <a:t> of  </a:t>
            </a:r>
            <a:r>
              <a:rPr lang="en-US" dirty="0"/>
              <a:t>twin deliveries and pregnancy induce hypertension in the past with family history of twin pregnancy and hypertension</a:t>
            </a:r>
          </a:p>
        </p:txBody>
      </p:sp>
      <p:sp>
        <p:nvSpPr>
          <p:cNvPr id="4" name="Date Placeholder 3"/>
          <p:cNvSpPr>
            <a:spLocks noGrp="1"/>
          </p:cNvSpPr>
          <p:nvPr>
            <p:ph type="dt" sz="half" idx="10"/>
          </p:nvPr>
        </p:nvSpPr>
        <p:spPr/>
        <p:txBody>
          <a:bodyPr/>
          <a:lstStyle/>
          <a:p>
            <a:pPr>
              <a:defRPr/>
            </a:pPr>
            <a:fld id="{AC00CA35-3FAC-448C-BD4B-DD38A0FC4192}" type="datetime1">
              <a:rPr lang="en-US" smtClean="0"/>
              <a:pPr>
                <a:defRPr/>
              </a:pPr>
              <a:t>2/23/2017</a:t>
            </a:fld>
            <a:endParaRPr lang="en-US" dirty="0"/>
          </a:p>
        </p:txBody>
      </p:sp>
      <p:sp>
        <p:nvSpPr>
          <p:cNvPr id="5" name="Footer Placeholder 4"/>
          <p:cNvSpPr>
            <a:spLocks noGrp="1"/>
          </p:cNvSpPr>
          <p:nvPr>
            <p:ph type="ftr" sz="quarter" idx="11"/>
          </p:nvPr>
        </p:nvSpPr>
        <p:spPr/>
        <p:txBody>
          <a:bodyPr/>
          <a:lstStyle/>
          <a:p>
            <a:pPr>
              <a:defRPr/>
            </a:pPr>
            <a:r>
              <a:rPr lang="en-US" smtClean="0"/>
              <a:t>UTG OBGYN</a:t>
            </a:r>
            <a:endParaRPr lang="en-US" dirty="0"/>
          </a:p>
        </p:txBody>
      </p:sp>
      <p:sp>
        <p:nvSpPr>
          <p:cNvPr id="6" name="Slide Number Placeholder 5"/>
          <p:cNvSpPr>
            <a:spLocks noGrp="1"/>
          </p:cNvSpPr>
          <p:nvPr>
            <p:ph type="sldNum" sz="quarter" idx="12"/>
          </p:nvPr>
        </p:nvSpPr>
        <p:spPr/>
        <p:txBody>
          <a:bodyPr/>
          <a:lstStyle/>
          <a:p>
            <a:pPr>
              <a:defRPr/>
            </a:pPr>
            <a:fld id="{B2955A30-79ED-4159-A632-A87D6E5D6100}" type="slidenum">
              <a:rPr lang="en-US" smtClean="0"/>
              <a:pPr>
                <a:defRPr/>
              </a:pPr>
              <a:t>48</a:t>
            </a:fld>
            <a:endParaRPr lang="en-US" dirty="0"/>
          </a:p>
        </p:txBody>
      </p:sp>
    </p:spTree>
    <p:extLst>
      <p:ext uri="{BB962C8B-B14F-4D97-AF65-F5344CB8AC3E}">
        <p14:creationId xmlns:p14="http://schemas.microsoft.com/office/powerpoint/2010/main" xmlns="" val="20401116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914400" y="0"/>
            <a:ext cx="7772400" cy="914400"/>
          </a:xfrm>
        </p:spPr>
        <p:txBody>
          <a:bodyPr/>
          <a:lstStyle/>
          <a:p>
            <a:pPr algn="ctr" eaLnBrk="1" hangingPunct="1"/>
            <a:r>
              <a:rPr lang="en-US" dirty="0" smtClean="0"/>
              <a:t>EXAMINATION</a:t>
            </a:r>
          </a:p>
        </p:txBody>
      </p:sp>
      <p:sp>
        <p:nvSpPr>
          <p:cNvPr id="52227" name="Date Placeholder 2"/>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D0434C6B-9540-499C-8592-FF01A3D56D94}" type="datetime1">
              <a:rPr lang="en-US" smtClean="0"/>
              <a:pPr fontAlgn="base">
                <a:spcBef>
                  <a:spcPct val="0"/>
                </a:spcBef>
                <a:spcAft>
                  <a:spcPct val="0"/>
                </a:spcAft>
                <a:defRPr/>
              </a:pPr>
              <a:t>2/23/2017</a:t>
            </a:fld>
            <a:endParaRPr lang="en-US" dirty="0" smtClean="0"/>
          </a:p>
        </p:txBody>
      </p:sp>
      <p:sp>
        <p:nvSpPr>
          <p:cNvPr id="52228" name="Footer Placeholder 3"/>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
        <p:nvSpPr>
          <p:cNvPr id="5" name="Slide Number Placeholder 4"/>
          <p:cNvSpPr>
            <a:spLocks noGrp="1"/>
          </p:cNvSpPr>
          <p:nvPr>
            <p:ph type="sldNum" sz="quarter" idx="12"/>
          </p:nvPr>
        </p:nvSpPr>
        <p:spPr/>
        <p:txBody>
          <a:bodyPr/>
          <a:lstStyle/>
          <a:p>
            <a:pPr>
              <a:defRPr/>
            </a:pPr>
            <a:fld id="{A163D453-1C6A-4C89-A05C-4E463EC3028E}" type="slidenum">
              <a:rPr lang="en-US"/>
              <a:pPr>
                <a:defRPr/>
              </a:pPr>
              <a:t>49</a:t>
            </a:fld>
            <a:endParaRPr lang="en-US" dirty="0"/>
          </a:p>
        </p:txBody>
      </p:sp>
      <p:sp>
        <p:nvSpPr>
          <p:cNvPr id="55302" name="Content Placeholder 5"/>
          <p:cNvSpPr>
            <a:spLocks noGrp="1"/>
          </p:cNvSpPr>
          <p:nvPr>
            <p:ph sz="quarter" idx="1"/>
          </p:nvPr>
        </p:nvSpPr>
        <p:spPr>
          <a:xfrm>
            <a:off x="0" y="990600"/>
            <a:ext cx="9144000" cy="5867400"/>
          </a:xfrm>
        </p:spPr>
        <p:txBody>
          <a:bodyPr/>
          <a:lstStyle/>
          <a:p>
            <a:pPr eaLnBrk="1" hangingPunct="1"/>
            <a:r>
              <a:rPr lang="en-US" dirty="0" smtClean="0"/>
              <a:t>UPON EXAMINATION SHE IS </a:t>
            </a:r>
          </a:p>
          <a:p>
            <a:pPr eaLnBrk="1" hangingPunct="1"/>
            <a:r>
              <a:rPr lang="en-US" dirty="0" smtClean="0"/>
              <a:t>Young average size lady,  looks ill with slightly puffy face, sitting on the bed</a:t>
            </a:r>
          </a:p>
          <a:p>
            <a:pPr eaLnBrk="1" hangingPunct="1"/>
            <a:r>
              <a:rPr lang="en-US" dirty="0" smtClean="0"/>
              <a:t>Not in any obvious distress, not pale, acyanosed, anicteric, bilateral non tender pitting pedal odema up to ankles, no palpable peripheral lymphadenopathy, not warm to touch. Good oral hygiene.</a:t>
            </a:r>
          </a:p>
          <a:p>
            <a:pPr eaLnBrk="1" hangingPunct="1"/>
            <a:r>
              <a:rPr lang="en-US" dirty="0" smtClean="0"/>
              <a:t>Weight 70kg, height 168cm, Body mass index 24.8kg/m</a:t>
            </a:r>
            <a:r>
              <a:rPr lang="en-US" baseline="30000" dirty="0" smtClean="0"/>
              <a:t>2 </a:t>
            </a:r>
            <a:r>
              <a:rPr lang="en-US" dirty="0" smtClean="0"/>
              <a:t>(normal)</a:t>
            </a:r>
          </a:p>
          <a:p>
            <a:pPr eaLnBrk="1" hangingPunct="1"/>
            <a:r>
              <a:rPr lang="en-US" dirty="0" smtClean="0"/>
              <a:t>No anterior neck swelling, with normal thyroid gland and no distended vessels</a:t>
            </a:r>
          </a:p>
          <a:p>
            <a:pPr eaLnBrk="1" hangingPunct="1"/>
            <a:r>
              <a:rPr lang="en-US" dirty="0"/>
              <a:t> Breast: Normal </a:t>
            </a:r>
            <a:r>
              <a:rPr lang="en-US" dirty="0" err="1"/>
              <a:t>parous</a:t>
            </a:r>
            <a:r>
              <a:rPr lang="en-US" dirty="0"/>
              <a:t> (pendulous) breast with normal nipple and areola, non tender with no palpable mass or abnormal </a:t>
            </a:r>
            <a:r>
              <a:rPr lang="en-US" dirty="0" smtClean="0"/>
              <a:t>discharges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0" y="0"/>
            <a:ext cx="9144000" cy="762000"/>
          </a:xfrm>
        </p:spPr>
        <p:txBody>
          <a:bodyPr/>
          <a:lstStyle/>
          <a:p>
            <a:pPr algn="ctr" eaLnBrk="1" hangingPunct="1"/>
            <a:r>
              <a:rPr lang="en-US" dirty="0" smtClean="0"/>
              <a:t>Systems of Terminology</a:t>
            </a:r>
          </a:p>
        </p:txBody>
      </p:sp>
      <p:sp>
        <p:nvSpPr>
          <p:cNvPr id="3" name="Content Placeholder 2"/>
          <p:cNvSpPr>
            <a:spLocks noGrp="1"/>
          </p:cNvSpPr>
          <p:nvPr>
            <p:ph sz="quarter" idx="1"/>
          </p:nvPr>
        </p:nvSpPr>
        <p:spPr>
          <a:xfrm>
            <a:off x="0" y="685800"/>
            <a:ext cx="9144000" cy="6172200"/>
          </a:xfrm>
        </p:spPr>
        <p:txBody>
          <a:bodyPr>
            <a:normAutofit fontScale="77500" lnSpcReduction="20000"/>
          </a:bodyPr>
          <a:lstStyle/>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Gravidity: order of the current pregnancy (if pregnant now)</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Gravidity: is total number of present and previous pregnancies</a:t>
            </a:r>
          </a:p>
          <a:p>
            <a:pPr marL="274320" indent="-274320" eaLnBrk="1" fontAlgn="auto" hangingPunct="1">
              <a:spcBef>
                <a:spcPts val="580"/>
              </a:spcBef>
              <a:spcAft>
                <a:spcPts val="0"/>
              </a:spcAft>
              <a:buFont typeface="Wingdings 2"/>
              <a:buChar char=""/>
              <a:defRPr/>
            </a:pPr>
            <a:endParaRPr lang="en-US" dirty="0" smtClean="0">
              <a:latin typeface="Times New Roman" pitchFamily="18" charset="0"/>
              <a:cs typeface="Times New Roman" pitchFamily="18" charset="0"/>
            </a:endParaRP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Parity: outcome of previous pregnancies</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Parity: is the number of pregnancies resulting in a live birth (at whatever gestation) together with all stillbirths plus the number of miscarriages, terminations and ectopic pregnancies. A multiple pregnancy is counted as one. </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Delivery: &gt;28weeks</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Term Delivery:&gt;37weeks</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Preterm: &lt;38weeks</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Miscarriage/Abortion: &lt;28weeks</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Notations</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GDA written as GaPb+c</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GTPAL written as GaPbcde 	G=gravidity T=term deliveries P=preterm deliveries A=abortions including ectopic pregnancies L=number of living children</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Gravida…….,    Para……….</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Para b+c (b=delivery c=miscarriage including ectopic preg)</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Para a,b,c,d (a=full term, b=preterm, c=miscarriages d=living children)</a:t>
            </a:r>
          </a:p>
        </p:txBody>
      </p:sp>
      <p:sp>
        <p:nvSpPr>
          <p:cNvPr id="10244" name="Date Placeholder 3"/>
          <p:cNvSpPr>
            <a:spLocks noGrp="1"/>
          </p:cNvSpPr>
          <p:nvPr>
            <p:ph type="dt" sz="quarter" idx="10"/>
          </p:nvPr>
        </p:nvSpPr>
        <p:spPr bwMode="auto">
          <a:xfrm>
            <a:off x="7696200" y="6191250"/>
            <a:ext cx="952500" cy="476250"/>
          </a:xfrm>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38601FAE-1ECB-4A7D-855B-89B97C199F0D}" type="datetime1">
              <a:rPr lang="en-US" smtClean="0"/>
              <a:pPr fontAlgn="base">
                <a:spcBef>
                  <a:spcPct val="0"/>
                </a:spcBef>
                <a:spcAft>
                  <a:spcPct val="0"/>
                </a:spcAft>
                <a:defRPr/>
              </a:pPr>
              <a:t>2/23/2017</a:t>
            </a:fld>
            <a:endParaRPr lang="en-US" dirty="0" smtClean="0"/>
          </a:p>
        </p:txBody>
      </p:sp>
      <p:sp>
        <p:nvSpPr>
          <p:cNvPr id="5" name="Slide Number Placeholder 4"/>
          <p:cNvSpPr>
            <a:spLocks noGrp="1"/>
          </p:cNvSpPr>
          <p:nvPr>
            <p:ph type="sldNum" sz="quarter" idx="12"/>
          </p:nvPr>
        </p:nvSpPr>
        <p:spPr/>
        <p:txBody>
          <a:bodyPr/>
          <a:lstStyle/>
          <a:p>
            <a:pPr>
              <a:defRPr/>
            </a:pPr>
            <a:fld id="{DB6D9EDC-78D4-41CF-A9D0-5B24DDBC9DA7}" type="slidenum">
              <a:rPr lang="en-US"/>
              <a:pPr>
                <a:defRPr/>
              </a:pPr>
              <a:t>5</a:t>
            </a:fld>
            <a:endParaRPr lang="en-US" dirty="0"/>
          </a:p>
        </p:txBody>
      </p:sp>
      <p:sp>
        <p:nvSpPr>
          <p:cNvPr id="10246" name="Footer Placeholder 5"/>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Date Placeholder 2"/>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FDA02AD1-752A-4E63-AD41-21DB05AAC158}" type="datetime1">
              <a:rPr lang="en-US" smtClean="0"/>
              <a:pPr fontAlgn="base">
                <a:spcBef>
                  <a:spcPct val="0"/>
                </a:spcBef>
                <a:spcAft>
                  <a:spcPct val="0"/>
                </a:spcAft>
                <a:defRPr/>
              </a:pPr>
              <a:t>2/23/2017</a:t>
            </a:fld>
            <a:endParaRPr lang="en-US" dirty="0" smtClean="0"/>
          </a:p>
        </p:txBody>
      </p:sp>
      <p:sp>
        <p:nvSpPr>
          <p:cNvPr id="53251" name="Footer Placeholder 3"/>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
        <p:nvSpPr>
          <p:cNvPr id="5" name="Slide Number Placeholder 4"/>
          <p:cNvSpPr>
            <a:spLocks noGrp="1"/>
          </p:cNvSpPr>
          <p:nvPr>
            <p:ph type="sldNum" sz="quarter" idx="12"/>
          </p:nvPr>
        </p:nvSpPr>
        <p:spPr/>
        <p:txBody>
          <a:bodyPr/>
          <a:lstStyle/>
          <a:p>
            <a:pPr>
              <a:defRPr/>
            </a:pPr>
            <a:fld id="{4E65583A-13C7-4348-BA09-ADD574C24323}" type="slidenum">
              <a:rPr lang="en-US"/>
              <a:pPr>
                <a:defRPr/>
              </a:pPr>
              <a:t>50</a:t>
            </a:fld>
            <a:endParaRPr lang="en-US" dirty="0"/>
          </a:p>
        </p:txBody>
      </p:sp>
      <p:sp>
        <p:nvSpPr>
          <p:cNvPr id="56325" name="Content Placeholder 5"/>
          <p:cNvSpPr>
            <a:spLocks noGrp="1"/>
          </p:cNvSpPr>
          <p:nvPr>
            <p:ph sz="quarter" idx="1"/>
          </p:nvPr>
        </p:nvSpPr>
        <p:spPr>
          <a:xfrm>
            <a:off x="0" y="0"/>
            <a:ext cx="9144000" cy="6858000"/>
          </a:xfrm>
        </p:spPr>
        <p:txBody>
          <a:bodyPr/>
          <a:lstStyle/>
          <a:p>
            <a:pPr eaLnBrk="1" hangingPunct="1"/>
            <a:r>
              <a:rPr lang="en-US" dirty="0" smtClean="0"/>
              <a:t>CHEST: respiratory rate 15cycle/min, Normal chest, with no scars or lesions or tenderness , symmetrical expanding, equal normal tactile and vocal fremitus. vesicular breath sounds and good air entry.</a:t>
            </a:r>
          </a:p>
          <a:p>
            <a:pPr eaLnBrk="1" hangingPunct="1"/>
            <a:r>
              <a:rPr lang="en-US" dirty="0" smtClean="0"/>
              <a:t>CVS: pulse rate 70bpm regular good volume and non collapsing. BP-150/100mmHg. HEART: precodium quiet, Apex 4ICSMCL, I &amp;II normal sounds and no murmurs heard</a:t>
            </a:r>
          </a:p>
          <a:p>
            <a:pPr eaLnBrk="1" hangingPunct="1"/>
            <a:r>
              <a:rPr lang="en-US" dirty="0" smtClean="0"/>
              <a:t>ABDOMEN: symmetrically enlarged, moves with respiration, linear nigra extending from hypogastrium to about 3cm above the umbilicus, umbilicus is inverted, </a:t>
            </a:r>
            <a:r>
              <a:rPr lang="en-US" dirty="0" err="1" smtClean="0"/>
              <a:t>straie</a:t>
            </a:r>
            <a:r>
              <a:rPr lang="en-US" dirty="0" smtClean="0"/>
              <a:t> gravidarium diffuse distributed infra umbilically,  visible fetal movements seen, no surgical scars or scarifications, female hair distribution and normal hernia orifices</a:t>
            </a:r>
          </a:p>
          <a:p>
            <a:pPr eaLnBrk="1" hangingPunct="1"/>
            <a:r>
              <a:rPr lang="en-US" dirty="0" smtClean="0"/>
              <a:t>Light palpation: abdomen is soft, non tender with no guarding, felt a mass which I presume is the gravid uterus.</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Date Placeholder 2"/>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47F9FD65-6E3D-4B5E-9D6C-BD27A7F12630}" type="datetime1">
              <a:rPr lang="en-US" smtClean="0"/>
              <a:pPr fontAlgn="base">
                <a:spcBef>
                  <a:spcPct val="0"/>
                </a:spcBef>
                <a:spcAft>
                  <a:spcPct val="0"/>
                </a:spcAft>
                <a:defRPr/>
              </a:pPr>
              <a:t>2/23/2017</a:t>
            </a:fld>
            <a:endParaRPr lang="en-US" dirty="0" smtClean="0"/>
          </a:p>
        </p:txBody>
      </p:sp>
      <p:sp>
        <p:nvSpPr>
          <p:cNvPr id="54276" name="Footer Placeholder 3"/>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
        <p:nvSpPr>
          <p:cNvPr id="5" name="Slide Number Placeholder 4"/>
          <p:cNvSpPr>
            <a:spLocks noGrp="1"/>
          </p:cNvSpPr>
          <p:nvPr>
            <p:ph type="sldNum" sz="quarter" idx="12"/>
          </p:nvPr>
        </p:nvSpPr>
        <p:spPr/>
        <p:txBody>
          <a:bodyPr/>
          <a:lstStyle/>
          <a:p>
            <a:pPr>
              <a:defRPr/>
            </a:pPr>
            <a:fld id="{58CD3D3B-9D5A-43EF-B1D9-46A03F1DB2D8}" type="slidenum">
              <a:rPr lang="en-US"/>
              <a:pPr>
                <a:defRPr/>
              </a:pPr>
              <a:t>51</a:t>
            </a:fld>
            <a:endParaRPr lang="en-US" dirty="0"/>
          </a:p>
        </p:txBody>
      </p:sp>
      <p:sp>
        <p:nvSpPr>
          <p:cNvPr id="57350" name="Content Placeholder 5"/>
          <p:cNvSpPr>
            <a:spLocks noGrp="1"/>
          </p:cNvSpPr>
          <p:nvPr>
            <p:ph sz="quarter" idx="1"/>
          </p:nvPr>
        </p:nvSpPr>
        <p:spPr>
          <a:xfrm>
            <a:off x="0" y="0"/>
            <a:ext cx="9144000" cy="6858000"/>
          </a:xfrm>
        </p:spPr>
        <p:txBody>
          <a:bodyPr/>
          <a:lstStyle/>
          <a:p>
            <a:pPr eaLnBrk="1" hangingPunct="1"/>
            <a:r>
              <a:rPr lang="en-US" sz="2400" dirty="0" smtClean="0"/>
              <a:t>Deep </a:t>
            </a:r>
            <a:r>
              <a:rPr lang="en-US" sz="2400" dirty="0"/>
              <a:t>palpation: (liver, right and </a:t>
            </a:r>
            <a:r>
              <a:rPr lang="en-US" sz="2400" dirty="0" smtClean="0"/>
              <a:t>left lobe), </a:t>
            </a:r>
            <a:r>
              <a:rPr lang="en-US" sz="2400" dirty="0"/>
              <a:t>spleen and kidneys are not palpable.</a:t>
            </a:r>
          </a:p>
          <a:p>
            <a:pPr eaLnBrk="1" hangingPunct="1"/>
            <a:r>
              <a:rPr lang="en-US" sz="2400" dirty="0"/>
              <a:t>GRAVID UTERUS: </a:t>
            </a:r>
            <a:r>
              <a:rPr lang="en-US" sz="2400" dirty="0" err="1"/>
              <a:t>symphysiofundal</a:t>
            </a:r>
            <a:r>
              <a:rPr lang="en-US" sz="2400" dirty="0"/>
              <a:t> height is 50cm which corresponds to </a:t>
            </a:r>
            <a:r>
              <a:rPr lang="en-US" sz="2400" dirty="0" smtClean="0"/>
              <a:t>50 </a:t>
            </a:r>
            <a:r>
              <a:rPr lang="en-US" sz="2400" dirty="0"/>
              <a:t>plus or minus 2wks which </a:t>
            </a:r>
            <a:r>
              <a:rPr lang="en-US" sz="2400" dirty="0" smtClean="0"/>
              <a:t>is not consistent/does </a:t>
            </a:r>
            <a:r>
              <a:rPr lang="en-US" sz="2400" dirty="0"/>
              <a:t>not commensurate with her gestational age of </a:t>
            </a:r>
            <a:r>
              <a:rPr lang="en-US" sz="2400" dirty="0" smtClean="0"/>
              <a:t>29weeks (larger than her gestational age)</a:t>
            </a:r>
            <a:endParaRPr lang="en-US" sz="2400" dirty="0"/>
          </a:p>
          <a:p>
            <a:pPr eaLnBrk="1" hangingPunct="1"/>
            <a:r>
              <a:rPr lang="en-US" sz="2400" dirty="0" smtClean="0"/>
              <a:t>Fundal two Fetus poles felt (one hard and other soft)</a:t>
            </a:r>
          </a:p>
          <a:p>
            <a:pPr eaLnBrk="1" hangingPunct="1"/>
            <a:r>
              <a:rPr lang="en-US" sz="2400" dirty="0" smtClean="0"/>
              <a:t>Lateral multiple fetal parts on left, smooth curve firm part on the right.</a:t>
            </a:r>
          </a:p>
          <a:p>
            <a:pPr eaLnBrk="1" hangingPunct="1"/>
            <a:r>
              <a:rPr lang="en-US" sz="2400" dirty="0" err="1" smtClean="0"/>
              <a:t>Pawlik</a:t>
            </a:r>
            <a:r>
              <a:rPr lang="en-US" sz="2400" dirty="0" smtClean="0"/>
              <a:t> hard mass </a:t>
            </a:r>
            <a:r>
              <a:rPr lang="en-US" sz="2400" dirty="0" err="1" smtClean="0"/>
              <a:t>ballotable</a:t>
            </a:r>
            <a:endParaRPr lang="en-US" sz="2400" dirty="0" smtClean="0"/>
          </a:p>
          <a:p>
            <a:pPr eaLnBrk="1" hangingPunct="1"/>
            <a:r>
              <a:rPr lang="en-US" sz="2400" dirty="0" smtClean="0"/>
              <a:t>Pelvic grip two poles leading one hard not engaged (5/5) occiput to right of mother</a:t>
            </a:r>
          </a:p>
          <a:p>
            <a:pPr eaLnBrk="1" hangingPunct="1"/>
            <a:r>
              <a:rPr lang="en-US" sz="2400" dirty="0" smtClean="0"/>
              <a:t>Fetal heart beat: two fetal heart beats 130bpm below umbilicus 140bpm above. Both are regular</a:t>
            </a:r>
          </a:p>
          <a:p>
            <a:pPr eaLnBrk="1" hangingPunct="1"/>
            <a:r>
              <a:rPr lang="en-US" sz="2400" dirty="0" smtClean="0"/>
              <a:t> both longitudinal lie leading one in cephalic descend 5/5 back on mothers right with FHR 130bpm regular and other breech presentation back on left of mother with fetal heart rate of 120beats/min and regular</a:t>
            </a:r>
          </a:p>
          <a:p>
            <a:pPr eaLnBrk="1" hangingPunct="1"/>
            <a:r>
              <a:rPr lang="en-US" sz="2400" dirty="0" smtClean="0"/>
              <a:t>Urinalysis: pH6, Sugar –ve, Protein +3, nitrite –ve, blood +2</a:t>
            </a:r>
          </a:p>
          <a:p>
            <a:pPr eaLnBrk="1" hangingPunct="1"/>
            <a:r>
              <a:rPr lang="en-US" sz="2400" dirty="0" smtClean="0"/>
              <a:t>Bedside clotting time 5mins (normal)</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914400" y="0"/>
            <a:ext cx="7772400" cy="990600"/>
          </a:xfrm>
        </p:spPr>
        <p:txBody>
          <a:bodyPr/>
          <a:lstStyle/>
          <a:p>
            <a:pPr algn="ctr" eaLnBrk="1" hangingPunct="1"/>
            <a:r>
              <a:rPr lang="en-US" dirty="0" smtClean="0"/>
              <a:t>Summary</a:t>
            </a:r>
          </a:p>
        </p:txBody>
      </p:sp>
      <p:sp>
        <p:nvSpPr>
          <p:cNvPr id="55299" name="Date Placeholder 2"/>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016C3AD9-E4DD-4B0E-81DD-3E66A5E4F67C}" type="datetime1">
              <a:rPr lang="en-US" smtClean="0"/>
              <a:pPr fontAlgn="base">
                <a:spcBef>
                  <a:spcPct val="0"/>
                </a:spcBef>
                <a:spcAft>
                  <a:spcPct val="0"/>
                </a:spcAft>
                <a:defRPr/>
              </a:pPr>
              <a:t>2/23/2017</a:t>
            </a:fld>
            <a:endParaRPr lang="en-US" dirty="0" smtClean="0"/>
          </a:p>
        </p:txBody>
      </p:sp>
      <p:sp>
        <p:nvSpPr>
          <p:cNvPr id="55300" name="Footer Placeholder 3"/>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
        <p:nvSpPr>
          <p:cNvPr id="5" name="Slide Number Placeholder 4"/>
          <p:cNvSpPr>
            <a:spLocks noGrp="1"/>
          </p:cNvSpPr>
          <p:nvPr>
            <p:ph type="sldNum" sz="quarter" idx="12"/>
          </p:nvPr>
        </p:nvSpPr>
        <p:spPr/>
        <p:txBody>
          <a:bodyPr/>
          <a:lstStyle/>
          <a:p>
            <a:pPr>
              <a:defRPr/>
            </a:pPr>
            <a:fld id="{2B38FD41-811A-4294-8E2C-A4C6952132C3}" type="slidenum">
              <a:rPr lang="en-US"/>
              <a:pPr>
                <a:defRPr/>
              </a:pPr>
              <a:t>52</a:t>
            </a:fld>
            <a:endParaRPr lang="en-US" dirty="0"/>
          </a:p>
        </p:txBody>
      </p:sp>
      <p:sp>
        <p:nvSpPr>
          <p:cNvPr id="58374" name="Content Placeholder 5"/>
          <p:cNvSpPr>
            <a:spLocks noGrp="1"/>
          </p:cNvSpPr>
          <p:nvPr>
            <p:ph sz="quarter" idx="1"/>
          </p:nvPr>
        </p:nvSpPr>
        <p:spPr>
          <a:xfrm>
            <a:off x="0" y="1143000"/>
            <a:ext cx="9144000" cy="5715000"/>
          </a:xfrm>
        </p:spPr>
        <p:txBody>
          <a:bodyPr/>
          <a:lstStyle/>
          <a:p>
            <a:pPr eaLnBrk="1" hangingPunct="1"/>
            <a:r>
              <a:rPr lang="en-US" dirty="0" smtClean="0"/>
              <a:t>YO HW G5P3+1 at GA 29wk, who was referred because of high blood pressure, presented 1day history of severe continuous throbbing frontal headache associated with dizziness, blurred vision and epigastric pain.</a:t>
            </a:r>
          </a:p>
          <a:p>
            <a:pPr eaLnBrk="1" hangingPunct="1"/>
            <a:r>
              <a:rPr lang="en-US" dirty="0" smtClean="0"/>
              <a:t>She has had twin deliveries and pregnancy induce hypertension in the past with family history of twin pregnancy and hypertension.</a:t>
            </a:r>
          </a:p>
          <a:p>
            <a:pPr eaLnBrk="1" hangingPunct="1"/>
            <a:r>
              <a:rPr lang="en-US" dirty="0" smtClean="0"/>
              <a:t>Examination reveals puff face with odema of both feet and a high blood pressure, fundal height larger than gestational age with double fetal parts and heart sounds and a proteinuria of +3</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pPr algn="ctr" eaLnBrk="1" hangingPunct="1"/>
            <a:r>
              <a:rPr lang="en-US" dirty="0" smtClean="0"/>
              <a:t>Diagnosis</a:t>
            </a:r>
          </a:p>
        </p:txBody>
      </p:sp>
      <p:sp>
        <p:nvSpPr>
          <p:cNvPr id="56323" name="Date Placeholder 2"/>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07648D44-03E7-4F41-A83D-36CA36BCBDD4}" type="datetime1">
              <a:rPr lang="en-US" smtClean="0"/>
              <a:pPr fontAlgn="base">
                <a:spcBef>
                  <a:spcPct val="0"/>
                </a:spcBef>
                <a:spcAft>
                  <a:spcPct val="0"/>
                </a:spcAft>
                <a:defRPr/>
              </a:pPr>
              <a:t>2/23/2017</a:t>
            </a:fld>
            <a:endParaRPr lang="en-US" dirty="0" smtClean="0"/>
          </a:p>
        </p:txBody>
      </p:sp>
      <p:sp>
        <p:nvSpPr>
          <p:cNvPr id="56324" name="Footer Placeholder 3"/>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
        <p:nvSpPr>
          <p:cNvPr id="5" name="Slide Number Placeholder 4"/>
          <p:cNvSpPr>
            <a:spLocks noGrp="1"/>
          </p:cNvSpPr>
          <p:nvPr>
            <p:ph type="sldNum" sz="quarter" idx="12"/>
          </p:nvPr>
        </p:nvSpPr>
        <p:spPr/>
        <p:txBody>
          <a:bodyPr/>
          <a:lstStyle/>
          <a:p>
            <a:pPr>
              <a:defRPr/>
            </a:pPr>
            <a:fld id="{06575205-6D6E-4A1A-8956-AC5D03E57F91}" type="slidenum">
              <a:rPr lang="en-US"/>
              <a:pPr>
                <a:defRPr/>
              </a:pPr>
              <a:t>53</a:t>
            </a:fld>
            <a:endParaRPr lang="en-US" dirty="0"/>
          </a:p>
        </p:txBody>
      </p:sp>
      <p:sp>
        <p:nvSpPr>
          <p:cNvPr id="59398" name="Content Placeholder 5"/>
          <p:cNvSpPr>
            <a:spLocks noGrp="1"/>
          </p:cNvSpPr>
          <p:nvPr>
            <p:ph sz="quarter" idx="1"/>
          </p:nvPr>
        </p:nvSpPr>
        <p:spPr/>
        <p:txBody>
          <a:bodyPr/>
          <a:lstStyle/>
          <a:p>
            <a:pPr eaLnBrk="1" hangingPunct="1"/>
            <a:r>
              <a:rPr lang="en-US" dirty="0" smtClean="0"/>
              <a:t> Preclampsia with twin pregnancy</a:t>
            </a:r>
          </a:p>
          <a:p>
            <a:pPr eaLnBrk="1" hangingPunct="1"/>
            <a:r>
              <a:rPr lang="en-US" dirty="0" smtClean="0"/>
              <a:t>Differential Diagnosis </a:t>
            </a:r>
          </a:p>
          <a:p>
            <a:pPr lvl="1" eaLnBrk="1" hangingPunct="1">
              <a:buFont typeface="Wingdings" pitchFamily="2" charset="2"/>
              <a:buChar char="Ø"/>
            </a:pPr>
            <a:r>
              <a:rPr lang="en-US" dirty="0" smtClean="0"/>
              <a:t>Chronic Hypertension with Super Imposed Pre-eclampsia</a:t>
            </a:r>
          </a:p>
          <a:p>
            <a:pPr lvl="1" eaLnBrk="1" hangingPunct="1">
              <a:buFont typeface="Wingdings" pitchFamily="2" charset="2"/>
              <a:buChar char="Ø"/>
            </a:pPr>
            <a:r>
              <a:rPr lang="en-US" dirty="0" smtClean="0"/>
              <a:t>HELLP</a:t>
            </a:r>
          </a:p>
          <a:p>
            <a:pPr lvl="1" eaLnBrk="1" hangingPunct="1">
              <a:buFont typeface="Wingdings" pitchFamily="2" charset="2"/>
              <a:buChar char="Ø"/>
            </a:pPr>
            <a:r>
              <a:rPr lang="en-US" dirty="0" smtClean="0"/>
              <a:t>Renal dx (Nephrotic Syndrome)</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914400" y="0"/>
            <a:ext cx="7772400" cy="762000"/>
          </a:xfrm>
        </p:spPr>
        <p:txBody>
          <a:bodyPr/>
          <a:lstStyle/>
          <a:p>
            <a:pPr algn="ctr" eaLnBrk="1" hangingPunct="1"/>
            <a:r>
              <a:rPr lang="en-US" dirty="0" smtClean="0"/>
              <a:t>Investigations</a:t>
            </a:r>
          </a:p>
        </p:txBody>
      </p:sp>
      <p:sp>
        <p:nvSpPr>
          <p:cNvPr id="57347" name="Date Placeholder 2"/>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BE898279-05B0-4C99-8FF4-C6C2969C8F5D}" type="datetime1">
              <a:rPr lang="en-US" smtClean="0"/>
              <a:pPr fontAlgn="base">
                <a:spcBef>
                  <a:spcPct val="0"/>
                </a:spcBef>
                <a:spcAft>
                  <a:spcPct val="0"/>
                </a:spcAft>
                <a:defRPr/>
              </a:pPr>
              <a:t>2/23/2017</a:t>
            </a:fld>
            <a:endParaRPr lang="en-US" dirty="0" smtClean="0"/>
          </a:p>
        </p:txBody>
      </p:sp>
      <p:sp>
        <p:nvSpPr>
          <p:cNvPr id="57348" name="Footer Placeholder 3"/>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
        <p:nvSpPr>
          <p:cNvPr id="5" name="Slide Number Placeholder 4"/>
          <p:cNvSpPr>
            <a:spLocks noGrp="1"/>
          </p:cNvSpPr>
          <p:nvPr>
            <p:ph type="sldNum" sz="quarter" idx="12"/>
          </p:nvPr>
        </p:nvSpPr>
        <p:spPr/>
        <p:txBody>
          <a:bodyPr/>
          <a:lstStyle/>
          <a:p>
            <a:pPr>
              <a:defRPr/>
            </a:pPr>
            <a:fld id="{943C8D57-9F2E-4DEC-9057-0E6850319E4B}" type="slidenum">
              <a:rPr lang="en-US"/>
              <a:pPr>
                <a:defRPr/>
              </a:pPr>
              <a:t>54</a:t>
            </a:fld>
            <a:endParaRPr lang="en-US" dirty="0"/>
          </a:p>
        </p:txBody>
      </p:sp>
      <p:sp>
        <p:nvSpPr>
          <p:cNvPr id="6" name="Content Placeholder 5"/>
          <p:cNvSpPr>
            <a:spLocks noGrp="1"/>
          </p:cNvSpPr>
          <p:nvPr>
            <p:ph sz="quarter" idx="1"/>
          </p:nvPr>
        </p:nvSpPr>
        <p:spPr>
          <a:xfrm>
            <a:off x="0" y="990600"/>
            <a:ext cx="9144000" cy="5867400"/>
          </a:xfrm>
        </p:spPr>
        <p:txBody>
          <a:bodyPr>
            <a:normAutofit fontScale="92500" lnSpcReduction="10000"/>
          </a:bodyPr>
          <a:lstStyle/>
          <a:p>
            <a:pPr marL="274320" indent="-274320" eaLnBrk="1" fontAlgn="auto" hangingPunct="1">
              <a:spcBef>
                <a:spcPts val="580"/>
              </a:spcBef>
              <a:spcAft>
                <a:spcPts val="0"/>
              </a:spcAft>
              <a:buFont typeface="Wingdings 2"/>
              <a:buChar char=""/>
              <a:defRPr/>
            </a:pPr>
            <a:r>
              <a:rPr lang="en-US" dirty="0" smtClean="0"/>
              <a:t>Pelvic Ultrasound Scan: To confirm twin pregnancy</a:t>
            </a:r>
          </a:p>
          <a:p>
            <a:pPr marL="548640" lvl="1" eaLnBrk="1" fontAlgn="auto" hangingPunct="1">
              <a:spcBef>
                <a:spcPts val="370"/>
              </a:spcBef>
              <a:spcAft>
                <a:spcPts val="0"/>
              </a:spcAft>
              <a:buFont typeface="Wingdings" pitchFamily="2" charset="2"/>
              <a:buChar char="Ø"/>
              <a:defRPr/>
            </a:pPr>
            <a:r>
              <a:rPr lang="en-US" dirty="0" smtClean="0"/>
              <a:t>fetal number, gestational age, fetal viability, placental position and maturity, liquor volume</a:t>
            </a:r>
          </a:p>
          <a:p>
            <a:pPr marL="274320" indent="-274320" eaLnBrk="1" fontAlgn="auto" hangingPunct="1">
              <a:spcBef>
                <a:spcPts val="580"/>
              </a:spcBef>
              <a:spcAft>
                <a:spcPts val="0"/>
              </a:spcAft>
              <a:buFont typeface="Wingdings 2"/>
              <a:buChar char=""/>
              <a:defRPr/>
            </a:pPr>
            <a:r>
              <a:rPr lang="en-US" dirty="0" smtClean="0"/>
              <a:t>Complete blood count: (exclude HELLP syndrome)</a:t>
            </a:r>
          </a:p>
          <a:p>
            <a:pPr marL="548640" lvl="1" eaLnBrk="1" fontAlgn="auto" hangingPunct="1">
              <a:spcBef>
                <a:spcPts val="370"/>
              </a:spcBef>
              <a:spcAft>
                <a:spcPts val="0"/>
              </a:spcAft>
              <a:buFont typeface="Wingdings" pitchFamily="2" charset="2"/>
              <a:buChar char="Ø"/>
              <a:defRPr/>
            </a:pPr>
            <a:r>
              <a:rPr lang="en-US" dirty="0" smtClean="0"/>
              <a:t>Haemoglobin level Hb, platelet counts, white blood cell counts WBC, red blood cell count RBC, mean corpuscle volume MCV, mean corpuscle haemoglobin MCH, mean copsuscle </a:t>
            </a:r>
            <a:r>
              <a:rPr lang="en-US" dirty="0" err="1" smtClean="0"/>
              <a:t>haemoglobin</a:t>
            </a:r>
            <a:r>
              <a:rPr lang="en-US" dirty="0" smtClean="0"/>
              <a:t> concentration</a:t>
            </a:r>
          </a:p>
          <a:p>
            <a:pPr marL="548640" lvl="1" eaLnBrk="1" fontAlgn="auto" hangingPunct="1">
              <a:spcBef>
                <a:spcPts val="370"/>
              </a:spcBef>
              <a:spcAft>
                <a:spcPts val="0"/>
              </a:spcAft>
              <a:buFont typeface="Wingdings" pitchFamily="2" charset="2"/>
              <a:buChar char="Ø"/>
              <a:defRPr/>
            </a:pPr>
            <a:r>
              <a:rPr lang="en-US" dirty="0" smtClean="0"/>
              <a:t>Blood for </a:t>
            </a:r>
            <a:r>
              <a:rPr lang="en-US" smtClean="0"/>
              <a:t>malaria parasite</a:t>
            </a:r>
            <a:endParaRPr lang="en-US" dirty="0" smtClean="0"/>
          </a:p>
          <a:p>
            <a:pPr marL="274320" indent="-274320" eaLnBrk="1" fontAlgn="auto" hangingPunct="1">
              <a:spcBef>
                <a:spcPts val="580"/>
              </a:spcBef>
              <a:spcAft>
                <a:spcPts val="0"/>
              </a:spcAft>
              <a:buFont typeface="Wingdings 2"/>
              <a:buChar char=""/>
              <a:defRPr/>
            </a:pPr>
            <a:r>
              <a:rPr lang="en-US" dirty="0" smtClean="0"/>
              <a:t>Liver enzymes: (Exclude HELLP)</a:t>
            </a:r>
          </a:p>
          <a:p>
            <a:pPr marL="548640" lvl="1" eaLnBrk="1" fontAlgn="auto" hangingPunct="1">
              <a:spcBef>
                <a:spcPts val="370"/>
              </a:spcBef>
              <a:spcAft>
                <a:spcPts val="0"/>
              </a:spcAft>
              <a:buFont typeface="Wingdings" pitchFamily="2" charset="2"/>
              <a:buChar char="Ø"/>
              <a:defRPr/>
            </a:pPr>
            <a:r>
              <a:rPr lang="en-US" dirty="0" smtClean="0"/>
              <a:t>Alanine transferase ALT, aspartate transaminase AST, lactate dehydrogenase LDH.</a:t>
            </a:r>
          </a:p>
          <a:p>
            <a:pPr marL="274320" indent="-274320" eaLnBrk="1" fontAlgn="auto" hangingPunct="1">
              <a:spcBef>
                <a:spcPts val="580"/>
              </a:spcBef>
              <a:spcAft>
                <a:spcPts val="0"/>
              </a:spcAft>
              <a:buFont typeface="Wingdings 2"/>
              <a:buChar char=""/>
              <a:defRPr/>
            </a:pPr>
            <a:r>
              <a:rPr lang="en-US" dirty="0" smtClean="0"/>
              <a:t>Liver function test: exclude HELLP)</a:t>
            </a:r>
          </a:p>
          <a:p>
            <a:pPr marL="548640" lvl="1" eaLnBrk="1" fontAlgn="auto" hangingPunct="1">
              <a:spcBef>
                <a:spcPts val="370"/>
              </a:spcBef>
              <a:spcAft>
                <a:spcPts val="0"/>
              </a:spcAft>
              <a:buFont typeface="Wingdings" pitchFamily="2" charset="2"/>
              <a:buChar char="Ø"/>
              <a:defRPr/>
            </a:pPr>
            <a:r>
              <a:rPr lang="en-US" dirty="0" smtClean="0"/>
              <a:t>Total serum bilirubin, conjugated serum bilirubin and unconjugated serum bilirubin, </a:t>
            </a:r>
          </a:p>
          <a:p>
            <a:pPr marL="274320" indent="-274320" eaLnBrk="1" fontAlgn="auto" hangingPunct="1">
              <a:spcBef>
                <a:spcPts val="580"/>
              </a:spcBef>
              <a:spcAft>
                <a:spcPts val="0"/>
              </a:spcAft>
              <a:buFont typeface="Wingdings 2"/>
              <a:buChar char=""/>
              <a:defRPr/>
            </a:pPr>
            <a:r>
              <a:rPr lang="en-US" dirty="0" smtClean="0"/>
              <a:t>Renal function test: (exclude renal Disease)</a:t>
            </a:r>
          </a:p>
          <a:p>
            <a:pPr marL="548640" lvl="1" eaLnBrk="1" fontAlgn="auto" hangingPunct="1">
              <a:spcBef>
                <a:spcPts val="370"/>
              </a:spcBef>
              <a:spcAft>
                <a:spcPts val="0"/>
              </a:spcAft>
              <a:buFont typeface="Wingdings" pitchFamily="2" charset="2"/>
              <a:buChar char="Ø"/>
              <a:defRPr/>
            </a:pPr>
            <a:r>
              <a:rPr lang="en-US" dirty="0" smtClean="0"/>
              <a:t>Urea, </a:t>
            </a:r>
            <a:r>
              <a:rPr lang="en-US" dirty="0" err="1" smtClean="0"/>
              <a:t>creatinine</a:t>
            </a:r>
            <a:r>
              <a:rPr lang="en-US" dirty="0" smtClean="0"/>
              <a:t>, </a:t>
            </a:r>
            <a:r>
              <a:rPr lang="en-US" dirty="0" err="1" smtClean="0"/>
              <a:t>urates</a:t>
            </a:r>
            <a:r>
              <a:rPr lang="en-US" dirty="0" smtClean="0"/>
              <a:t> </a:t>
            </a:r>
            <a:r>
              <a:rPr lang="en-US" dirty="0" err="1" smtClean="0"/>
              <a:t>ur</a:t>
            </a:r>
            <a:endParaRPr lang="en-US" dirty="0" smtClean="0"/>
          </a:p>
          <a:p>
            <a:pPr marL="274320" indent="-274320" eaLnBrk="1" fontAlgn="auto" hangingPunct="1">
              <a:spcBef>
                <a:spcPts val="580"/>
              </a:spcBef>
              <a:spcAft>
                <a:spcPts val="0"/>
              </a:spcAft>
              <a:buFont typeface="Wingdings 2"/>
              <a:buChar char=""/>
              <a:defRPr/>
            </a:pPr>
            <a:r>
              <a:rPr lang="en-US" dirty="0" smtClean="0"/>
              <a:t>24 hours protein (exclude renal disease)</a:t>
            </a:r>
          </a:p>
          <a:p>
            <a:pPr marL="274320" indent="-274320" eaLnBrk="1" fontAlgn="auto" hangingPunct="1">
              <a:spcBef>
                <a:spcPts val="580"/>
              </a:spcBef>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p:txBody>
          <a:bodyPr/>
          <a:lstStyle/>
          <a:p>
            <a:pPr algn="ctr" eaLnBrk="1" hangingPunct="1"/>
            <a:r>
              <a:rPr lang="en-US" dirty="0" smtClean="0"/>
              <a:t>Management</a:t>
            </a:r>
          </a:p>
        </p:txBody>
      </p:sp>
      <p:sp>
        <p:nvSpPr>
          <p:cNvPr id="58371" name="Date Placeholder 2"/>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ADA01DD6-29D6-4090-AE5A-23AC6EAF90C6}" type="datetime1">
              <a:rPr lang="en-US" smtClean="0"/>
              <a:pPr fontAlgn="base">
                <a:spcBef>
                  <a:spcPct val="0"/>
                </a:spcBef>
                <a:spcAft>
                  <a:spcPct val="0"/>
                </a:spcAft>
                <a:defRPr/>
              </a:pPr>
              <a:t>2/23/2017</a:t>
            </a:fld>
            <a:endParaRPr lang="en-US" dirty="0" smtClean="0"/>
          </a:p>
        </p:txBody>
      </p:sp>
      <p:sp>
        <p:nvSpPr>
          <p:cNvPr id="58372" name="Footer Placeholder 3"/>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
        <p:nvSpPr>
          <p:cNvPr id="5" name="Slide Number Placeholder 4"/>
          <p:cNvSpPr>
            <a:spLocks noGrp="1"/>
          </p:cNvSpPr>
          <p:nvPr>
            <p:ph type="sldNum" sz="quarter" idx="12"/>
          </p:nvPr>
        </p:nvSpPr>
        <p:spPr/>
        <p:txBody>
          <a:bodyPr/>
          <a:lstStyle/>
          <a:p>
            <a:pPr>
              <a:defRPr/>
            </a:pPr>
            <a:fld id="{DCD5F96C-38C3-4D03-85BE-AE23EF635965}" type="slidenum">
              <a:rPr lang="en-US"/>
              <a:pPr>
                <a:defRPr/>
              </a:pPr>
              <a:t>55</a:t>
            </a:fld>
            <a:endParaRPr lang="en-US" dirty="0"/>
          </a:p>
        </p:txBody>
      </p:sp>
      <p:sp>
        <p:nvSpPr>
          <p:cNvPr id="61446" name="Content Placeholder 5"/>
          <p:cNvSpPr>
            <a:spLocks noGrp="1"/>
          </p:cNvSpPr>
          <p:nvPr>
            <p:ph sz="quarter" idx="1"/>
          </p:nvPr>
        </p:nvSpPr>
        <p:spPr/>
        <p:txBody>
          <a:bodyPr/>
          <a:lstStyle/>
          <a:p>
            <a:pPr eaLnBrk="1" hangingPunct="1"/>
            <a:r>
              <a:rPr lang="en-US" dirty="0" smtClean="0"/>
              <a:t>Prevent convulsions</a:t>
            </a:r>
          </a:p>
          <a:p>
            <a:pPr lvl="1" eaLnBrk="1" hangingPunct="1">
              <a:buFont typeface="Wingdings" pitchFamily="2" charset="2"/>
              <a:buChar char="Ø"/>
            </a:pPr>
            <a:r>
              <a:rPr lang="en-US" dirty="0" smtClean="0"/>
              <a:t>MAG NESIUM SULPHATE</a:t>
            </a:r>
          </a:p>
          <a:p>
            <a:pPr eaLnBrk="1" hangingPunct="1"/>
            <a:r>
              <a:rPr lang="en-US" dirty="0" smtClean="0"/>
              <a:t>Control blood pressure</a:t>
            </a:r>
          </a:p>
          <a:p>
            <a:pPr lvl="1" eaLnBrk="1" hangingPunct="1">
              <a:buFont typeface="Wingdings" pitchFamily="2" charset="2"/>
              <a:buChar char="Ø"/>
            </a:pPr>
            <a:r>
              <a:rPr lang="en-US" dirty="0" smtClean="0"/>
              <a:t>IV HYDRALAZINE</a:t>
            </a:r>
          </a:p>
          <a:p>
            <a:pPr lvl="1" eaLnBrk="1" hangingPunct="1">
              <a:buFont typeface="Wingdings" pitchFamily="2" charset="2"/>
              <a:buChar char="Ø"/>
            </a:pPr>
            <a:r>
              <a:rPr lang="en-US" dirty="0" smtClean="0"/>
              <a:t>METHYL DOPA</a:t>
            </a:r>
          </a:p>
          <a:p>
            <a:pPr eaLnBrk="1" hangingPunct="1"/>
            <a:r>
              <a:rPr lang="en-US" dirty="0" smtClean="0"/>
              <a:t>Monitor fetal well being</a:t>
            </a:r>
          </a:p>
          <a:p>
            <a:pPr lvl="1" eaLnBrk="1" hangingPunct="1">
              <a:buFont typeface="Wingdings" pitchFamily="2" charset="2"/>
              <a:buChar char="Ø"/>
            </a:pPr>
            <a:r>
              <a:rPr lang="en-US" dirty="0" smtClean="0"/>
              <a:t>INTERMITTENT</a:t>
            </a:r>
          </a:p>
          <a:p>
            <a:pPr lvl="1" eaLnBrk="1" hangingPunct="1">
              <a:buFont typeface="Wingdings" pitchFamily="2" charset="2"/>
              <a:buChar char="Ø"/>
            </a:pPr>
            <a:r>
              <a:rPr lang="en-US" dirty="0" smtClean="0"/>
              <a:t>CONTINUOUS</a:t>
            </a:r>
          </a:p>
          <a:p>
            <a:pPr lvl="2" eaLnBrk="1" hangingPunct="1">
              <a:buFont typeface="Wingdings" pitchFamily="2" charset="2"/>
              <a:buChar char="v"/>
            </a:pPr>
            <a:r>
              <a:rPr lang="en-US" dirty="0" smtClean="0"/>
              <a:t>CARDIOTOCOGRAPHY</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lstStyle/>
          <a:p>
            <a:pPr algn="ctr"/>
            <a:r>
              <a:rPr lang="en-US" dirty="0" smtClean="0"/>
              <a:t>GYN HISTORY TAKING</a:t>
            </a:r>
          </a:p>
        </p:txBody>
      </p:sp>
      <p:sp>
        <p:nvSpPr>
          <p:cNvPr id="62467" name="Content Placeholder 2"/>
          <p:cNvSpPr>
            <a:spLocks noGrp="1"/>
          </p:cNvSpPr>
          <p:nvPr>
            <p:ph sz="quarter" idx="1"/>
          </p:nvPr>
        </p:nvSpPr>
        <p:spPr/>
        <p:txBody>
          <a:bodyPr/>
          <a:lstStyle/>
          <a:p>
            <a:r>
              <a:rPr lang="en-US" dirty="0" smtClean="0"/>
              <a:t>29YO Madam </a:t>
            </a:r>
            <a:r>
              <a:rPr lang="en-US" dirty="0" err="1" smtClean="0"/>
              <a:t>Isatou</a:t>
            </a:r>
            <a:r>
              <a:rPr lang="en-US" dirty="0" smtClean="0"/>
              <a:t> </a:t>
            </a:r>
            <a:r>
              <a:rPr lang="en-US" dirty="0" err="1" smtClean="0"/>
              <a:t>Saine</a:t>
            </a:r>
            <a:r>
              <a:rPr lang="en-US" dirty="0" smtClean="0"/>
              <a:t>, P0+1, LMP 15 April 2011, </a:t>
            </a:r>
          </a:p>
          <a:p>
            <a:r>
              <a:rPr lang="en-US" dirty="0" smtClean="0"/>
              <a:t>C/O unable to conceived for 3yrs</a:t>
            </a:r>
          </a:p>
        </p:txBody>
      </p:sp>
      <p:sp>
        <p:nvSpPr>
          <p:cNvPr id="4" name="Date Placeholder 3"/>
          <p:cNvSpPr>
            <a:spLocks noGrp="1"/>
          </p:cNvSpPr>
          <p:nvPr>
            <p:ph type="dt" sz="quarter" idx="10"/>
          </p:nvPr>
        </p:nvSpPr>
        <p:spPr/>
        <p:txBody>
          <a:bodyPr/>
          <a:lstStyle/>
          <a:p>
            <a:pPr>
              <a:defRPr/>
            </a:pPr>
            <a:fld id="{960A55C4-EC0F-4532-A3DE-1EE56524365D}" type="datetime1">
              <a:rPr lang="en-US" smtClean="0"/>
              <a:pPr>
                <a:defRPr/>
              </a:pPr>
              <a:t>2/23/2017</a:t>
            </a:fld>
            <a:endParaRPr lang="en-US" dirty="0"/>
          </a:p>
        </p:txBody>
      </p:sp>
      <p:sp>
        <p:nvSpPr>
          <p:cNvPr id="5" name="Footer Placeholder 4"/>
          <p:cNvSpPr>
            <a:spLocks noGrp="1"/>
          </p:cNvSpPr>
          <p:nvPr>
            <p:ph type="ftr" sz="quarter" idx="11"/>
          </p:nvPr>
        </p:nvSpPr>
        <p:spPr/>
        <p:txBody>
          <a:bodyPr/>
          <a:lstStyle/>
          <a:p>
            <a:pPr>
              <a:defRPr/>
            </a:pPr>
            <a:r>
              <a:rPr lang="en-US" dirty="0" smtClean="0"/>
              <a:t>UTG OBGYN</a:t>
            </a:r>
            <a:endParaRPr lang="en-US" dirty="0"/>
          </a:p>
        </p:txBody>
      </p:sp>
      <p:sp>
        <p:nvSpPr>
          <p:cNvPr id="6" name="Slide Number Placeholder 5"/>
          <p:cNvSpPr>
            <a:spLocks noGrp="1"/>
          </p:cNvSpPr>
          <p:nvPr>
            <p:ph type="sldNum" sz="quarter" idx="12"/>
          </p:nvPr>
        </p:nvSpPr>
        <p:spPr/>
        <p:txBody>
          <a:bodyPr/>
          <a:lstStyle/>
          <a:p>
            <a:pPr>
              <a:defRPr/>
            </a:pPr>
            <a:fld id="{FD5F6083-3FC8-4656-A249-12E1284F7671}" type="slidenum">
              <a:rPr lang="en-US" smtClean="0"/>
              <a:pPr>
                <a:defRPr/>
              </a:pPr>
              <a:t>56</a:t>
            </a:fld>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914400" y="274638"/>
            <a:ext cx="7772400" cy="411162"/>
          </a:xfrm>
        </p:spPr>
        <p:txBody>
          <a:bodyPr/>
          <a:lstStyle/>
          <a:p>
            <a:endParaRPr lang="en-US" dirty="0" smtClean="0"/>
          </a:p>
        </p:txBody>
      </p:sp>
      <p:sp>
        <p:nvSpPr>
          <p:cNvPr id="63491" name="Content Placeholder 2"/>
          <p:cNvSpPr>
            <a:spLocks noGrp="1"/>
          </p:cNvSpPr>
          <p:nvPr>
            <p:ph sz="quarter" idx="1"/>
          </p:nvPr>
        </p:nvSpPr>
        <p:spPr>
          <a:xfrm>
            <a:off x="0" y="762000"/>
            <a:ext cx="9144000" cy="5943600"/>
          </a:xfrm>
        </p:spPr>
        <p:txBody>
          <a:bodyPr/>
          <a:lstStyle/>
          <a:p>
            <a:r>
              <a:rPr lang="en-US" dirty="0" smtClean="0"/>
              <a:t>Despite regular unprotected sexual intercourse of 3 times per week for 3years she is unable to conceive.</a:t>
            </a:r>
          </a:p>
          <a:p>
            <a:r>
              <a:rPr lang="en-US" dirty="0" smtClean="0"/>
              <a:t>There is adequate vaginal penetration with intravaginal ejaculation during each sexual contact and has normal libido. There is no use of lubricant during sex and no douching after sex.</a:t>
            </a:r>
          </a:p>
          <a:p>
            <a:r>
              <a:rPr lang="en-US" dirty="0" smtClean="0"/>
              <a:t>She hasn’t seek any medical care for this problem and hasn’t receive any non treatment.</a:t>
            </a:r>
          </a:p>
          <a:p>
            <a:endParaRPr lang="en-US" dirty="0" smtClean="0"/>
          </a:p>
        </p:txBody>
      </p:sp>
      <p:sp>
        <p:nvSpPr>
          <p:cNvPr id="4" name="Date Placeholder 3"/>
          <p:cNvSpPr>
            <a:spLocks noGrp="1"/>
          </p:cNvSpPr>
          <p:nvPr>
            <p:ph type="dt" sz="quarter" idx="10"/>
          </p:nvPr>
        </p:nvSpPr>
        <p:spPr/>
        <p:txBody>
          <a:bodyPr/>
          <a:lstStyle/>
          <a:p>
            <a:pPr>
              <a:defRPr/>
            </a:pPr>
            <a:fld id="{A6A429DC-96DB-4D91-BC4A-59BB989109D0}" type="datetime1">
              <a:rPr lang="en-US" smtClean="0"/>
              <a:pPr>
                <a:defRPr/>
              </a:pPr>
              <a:t>2/23/2017</a:t>
            </a:fld>
            <a:endParaRPr lang="en-US" dirty="0"/>
          </a:p>
        </p:txBody>
      </p:sp>
      <p:sp>
        <p:nvSpPr>
          <p:cNvPr id="5" name="Footer Placeholder 4"/>
          <p:cNvSpPr>
            <a:spLocks noGrp="1"/>
          </p:cNvSpPr>
          <p:nvPr>
            <p:ph type="ftr" sz="quarter" idx="11"/>
          </p:nvPr>
        </p:nvSpPr>
        <p:spPr/>
        <p:txBody>
          <a:bodyPr/>
          <a:lstStyle/>
          <a:p>
            <a:pPr>
              <a:defRPr/>
            </a:pPr>
            <a:r>
              <a:rPr lang="en-US" dirty="0" smtClean="0"/>
              <a:t>UTG OBGYN</a:t>
            </a:r>
            <a:endParaRPr lang="en-US" dirty="0"/>
          </a:p>
        </p:txBody>
      </p:sp>
      <p:sp>
        <p:nvSpPr>
          <p:cNvPr id="6" name="Slide Number Placeholder 5"/>
          <p:cNvSpPr>
            <a:spLocks noGrp="1"/>
          </p:cNvSpPr>
          <p:nvPr>
            <p:ph type="sldNum" sz="quarter" idx="12"/>
          </p:nvPr>
        </p:nvSpPr>
        <p:spPr/>
        <p:txBody>
          <a:bodyPr/>
          <a:lstStyle/>
          <a:p>
            <a:pPr>
              <a:defRPr/>
            </a:pPr>
            <a:fld id="{AC5DFBFC-7162-4941-85B9-FEC9749977D4}" type="slidenum">
              <a:rPr lang="en-US" smtClean="0"/>
              <a:pPr>
                <a:defRPr/>
              </a:pPr>
              <a:t>57</a:t>
            </a:fld>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 questioning</a:t>
            </a:r>
            <a:endParaRPr lang="en-US" dirty="0"/>
          </a:p>
        </p:txBody>
      </p:sp>
      <p:sp>
        <p:nvSpPr>
          <p:cNvPr id="3" name="Content Placeholder 2"/>
          <p:cNvSpPr>
            <a:spLocks noGrp="1"/>
          </p:cNvSpPr>
          <p:nvPr>
            <p:ph sz="quarter" idx="1"/>
          </p:nvPr>
        </p:nvSpPr>
        <p:spPr/>
        <p:txBody>
          <a:bodyPr/>
          <a:lstStyle/>
          <a:p>
            <a:r>
              <a:rPr lang="en-US" dirty="0" smtClean="0"/>
              <a:t>Abnormal hair growth</a:t>
            </a:r>
            <a:r>
              <a:rPr lang="en-US" baseline="30000" dirty="0" smtClean="0"/>
              <a:t>0</a:t>
            </a:r>
            <a:r>
              <a:rPr lang="en-US" dirty="0" smtClean="0"/>
              <a:t>, bladeness</a:t>
            </a:r>
            <a:r>
              <a:rPr lang="en-US" baseline="30000" dirty="0" smtClean="0"/>
              <a:t>0</a:t>
            </a:r>
            <a:r>
              <a:rPr lang="en-US" dirty="0" smtClean="0"/>
              <a:t>, hoarse voice</a:t>
            </a:r>
            <a:r>
              <a:rPr lang="en-US" baseline="30000" dirty="0" smtClean="0"/>
              <a:t>0</a:t>
            </a:r>
            <a:r>
              <a:rPr lang="en-US" dirty="0" smtClean="0"/>
              <a:t> acne</a:t>
            </a:r>
            <a:r>
              <a:rPr lang="en-US" baseline="30000" dirty="0" smtClean="0"/>
              <a:t>0</a:t>
            </a:r>
            <a:r>
              <a:rPr lang="en-US" dirty="0" smtClean="0"/>
              <a:t>, oily skin</a:t>
            </a:r>
            <a:r>
              <a:rPr lang="en-US" baseline="30000" dirty="0" smtClean="0"/>
              <a:t>0</a:t>
            </a:r>
            <a:r>
              <a:rPr lang="en-US" dirty="0" smtClean="0"/>
              <a:t>, blurred vision</a:t>
            </a:r>
            <a:r>
              <a:rPr lang="en-US" baseline="30000" dirty="0" smtClean="0"/>
              <a:t>0</a:t>
            </a:r>
            <a:r>
              <a:rPr lang="en-US" dirty="0" smtClean="0"/>
              <a:t> headache</a:t>
            </a:r>
            <a:r>
              <a:rPr lang="en-US" baseline="30000" dirty="0" smtClean="0"/>
              <a:t>0 </a:t>
            </a:r>
            <a:r>
              <a:rPr lang="en-US" dirty="0" smtClean="0"/>
              <a:t> recurrent cough</a:t>
            </a:r>
            <a:r>
              <a:rPr lang="en-US" baseline="30000" dirty="0" smtClean="0"/>
              <a:t>0</a:t>
            </a:r>
            <a:r>
              <a:rPr lang="en-US" dirty="0" smtClean="0"/>
              <a:t> </a:t>
            </a:r>
            <a:r>
              <a:rPr lang="en-US" dirty="0" err="1" smtClean="0"/>
              <a:t>midcycle</a:t>
            </a:r>
            <a:r>
              <a:rPr lang="en-US" dirty="0" smtClean="0"/>
              <a:t> pain</a:t>
            </a:r>
            <a:r>
              <a:rPr lang="en-US" baseline="30000" dirty="0" smtClean="0"/>
              <a:t>0</a:t>
            </a:r>
            <a:r>
              <a:rPr lang="en-US" dirty="0" smtClean="0"/>
              <a:t> abdominal mass</a:t>
            </a:r>
            <a:r>
              <a:rPr lang="en-US" baseline="30000" dirty="0" smtClean="0"/>
              <a:t>0</a:t>
            </a:r>
            <a:r>
              <a:rPr lang="en-US" dirty="0" smtClean="0"/>
              <a:t> galactorrhea</a:t>
            </a:r>
            <a:r>
              <a:rPr lang="en-US" baseline="30000" dirty="0" smtClean="0"/>
              <a:t>0 </a:t>
            </a:r>
            <a:r>
              <a:rPr lang="en-US" dirty="0" smtClean="0"/>
              <a:t>polyuria</a:t>
            </a:r>
            <a:r>
              <a:rPr lang="en-US" baseline="30000" dirty="0" smtClean="0"/>
              <a:t>0</a:t>
            </a:r>
            <a:r>
              <a:rPr lang="en-US" dirty="0" smtClean="0"/>
              <a:t>, polydypsia</a:t>
            </a:r>
            <a:r>
              <a:rPr lang="en-US" baseline="30000" dirty="0" smtClean="0"/>
              <a:t>0</a:t>
            </a:r>
            <a:r>
              <a:rPr lang="en-US" dirty="0" smtClean="0"/>
              <a:t>,  polypahgia</a:t>
            </a:r>
            <a:r>
              <a:rPr lang="en-US" baseline="30000" dirty="0" smtClean="0"/>
              <a:t>0</a:t>
            </a:r>
            <a:r>
              <a:rPr lang="en-US" dirty="0" smtClean="0"/>
              <a:t>, frequency</a:t>
            </a:r>
            <a:r>
              <a:rPr lang="en-US" baseline="30000" dirty="0" smtClean="0"/>
              <a:t>0</a:t>
            </a:r>
            <a:r>
              <a:rPr lang="en-US" dirty="0" smtClean="0"/>
              <a:t>, LAP</a:t>
            </a:r>
            <a:r>
              <a:rPr lang="en-US" baseline="30000" dirty="0" smtClean="0"/>
              <a:t>0</a:t>
            </a:r>
            <a:r>
              <a:rPr lang="en-US" dirty="0" smtClean="0"/>
              <a:t>,dyspareunia</a:t>
            </a:r>
            <a:r>
              <a:rPr lang="en-US" baseline="30000" dirty="0" smtClean="0"/>
              <a:t>0</a:t>
            </a:r>
            <a:r>
              <a:rPr lang="en-US" dirty="0" smtClean="0"/>
              <a:t>, vaginal discharge</a:t>
            </a:r>
            <a:r>
              <a:rPr lang="en-US" baseline="30000" dirty="0" smtClean="0"/>
              <a:t>0</a:t>
            </a:r>
            <a:r>
              <a:rPr lang="en-US" dirty="0" smtClean="0"/>
              <a:t> fever</a:t>
            </a:r>
            <a:r>
              <a:rPr lang="en-US" baseline="30000" dirty="0" smtClean="0"/>
              <a:t>0</a:t>
            </a:r>
            <a:r>
              <a:rPr lang="en-US" dirty="0" smtClean="0"/>
              <a:t>, heat intolerance</a:t>
            </a:r>
            <a:r>
              <a:rPr lang="en-US" baseline="30000" dirty="0" smtClean="0"/>
              <a:t>0</a:t>
            </a:r>
            <a:r>
              <a:rPr lang="en-US" dirty="0" smtClean="0"/>
              <a:t>,  neck swelling</a:t>
            </a:r>
            <a:r>
              <a:rPr lang="en-US" baseline="30000" dirty="0" smtClean="0"/>
              <a:t>0</a:t>
            </a:r>
            <a:r>
              <a:rPr lang="en-US" dirty="0" smtClean="0"/>
              <a:t>, recent weight changed</a:t>
            </a:r>
            <a:r>
              <a:rPr lang="en-US" baseline="30000" dirty="0" smtClean="0"/>
              <a:t>0 </a:t>
            </a:r>
            <a:r>
              <a:rPr lang="en-US" dirty="0" smtClean="0"/>
              <a:t>heat intolerance</a:t>
            </a:r>
            <a:r>
              <a:rPr lang="en-US" baseline="30000" dirty="0" smtClean="0"/>
              <a:t>0</a:t>
            </a:r>
            <a:r>
              <a:rPr lang="en-US" dirty="0" smtClean="0"/>
              <a:t> </a:t>
            </a:r>
            <a:endParaRPr lang="en-US" dirty="0"/>
          </a:p>
        </p:txBody>
      </p:sp>
      <p:sp>
        <p:nvSpPr>
          <p:cNvPr id="4" name="Date Placeholder 3"/>
          <p:cNvSpPr>
            <a:spLocks noGrp="1"/>
          </p:cNvSpPr>
          <p:nvPr>
            <p:ph type="dt" sz="half" idx="10"/>
          </p:nvPr>
        </p:nvSpPr>
        <p:spPr/>
        <p:txBody>
          <a:bodyPr/>
          <a:lstStyle/>
          <a:p>
            <a:pPr>
              <a:defRPr/>
            </a:pPr>
            <a:fld id="{AC00CA35-3FAC-448C-BD4B-DD38A0FC4192}" type="datetime1">
              <a:rPr lang="en-US" smtClean="0"/>
              <a:pPr>
                <a:defRPr/>
              </a:pPr>
              <a:t>2/23/2017</a:t>
            </a:fld>
            <a:endParaRPr lang="en-US" dirty="0"/>
          </a:p>
        </p:txBody>
      </p:sp>
      <p:sp>
        <p:nvSpPr>
          <p:cNvPr id="5" name="Footer Placeholder 4"/>
          <p:cNvSpPr>
            <a:spLocks noGrp="1"/>
          </p:cNvSpPr>
          <p:nvPr>
            <p:ph type="ftr" sz="quarter" idx="11"/>
          </p:nvPr>
        </p:nvSpPr>
        <p:spPr/>
        <p:txBody>
          <a:bodyPr/>
          <a:lstStyle/>
          <a:p>
            <a:pPr>
              <a:defRPr/>
            </a:pPr>
            <a:r>
              <a:rPr lang="en-US" smtClean="0"/>
              <a:t>UTG OBGYN</a:t>
            </a:r>
            <a:endParaRPr lang="en-US" dirty="0"/>
          </a:p>
        </p:txBody>
      </p:sp>
      <p:sp>
        <p:nvSpPr>
          <p:cNvPr id="6" name="Slide Number Placeholder 5"/>
          <p:cNvSpPr>
            <a:spLocks noGrp="1"/>
          </p:cNvSpPr>
          <p:nvPr>
            <p:ph type="sldNum" sz="quarter" idx="12"/>
          </p:nvPr>
        </p:nvSpPr>
        <p:spPr/>
        <p:txBody>
          <a:bodyPr/>
          <a:lstStyle/>
          <a:p>
            <a:pPr>
              <a:defRPr/>
            </a:pPr>
            <a:fld id="{B2955A30-79ED-4159-A632-A87D6E5D6100}" type="slidenum">
              <a:rPr lang="en-US" smtClean="0"/>
              <a:pPr>
                <a:defRPr/>
              </a:pPr>
              <a:t>58</a:t>
            </a:fld>
            <a:endParaRPr lang="en-US" dirty="0"/>
          </a:p>
        </p:txBody>
      </p:sp>
    </p:spTree>
    <p:extLst>
      <p:ext uri="{BB962C8B-B14F-4D97-AF65-F5344CB8AC3E}">
        <p14:creationId xmlns:p14="http://schemas.microsoft.com/office/powerpoint/2010/main" xmlns="" val="86662865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a:xfrm>
            <a:off x="914400" y="0"/>
            <a:ext cx="7772400" cy="685800"/>
          </a:xfrm>
        </p:spPr>
        <p:txBody>
          <a:bodyPr/>
          <a:lstStyle/>
          <a:p>
            <a:pPr algn="ctr"/>
            <a:r>
              <a:rPr lang="en-US" dirty="0" smtClean="0"/>
              <a:t>SYSTEMIC REVIEW</a:t>
            </a:r>
          </a:p>
        </p:txBody>
      </p:sp>
      <p:sp>
        <p:nvSpPr>
          <p:cNvPr id="69635" name="Content Placeholder 2"/>
          <p:cNvSpPr>
            <a:spLocks noGrp="1"/>
          </p:cNvSpPr>
          <p:nvPr>
            <p:ph sz="quarter" idx="1"/>
          </p:nvPr>
        </p:nvSpPr>
        <p:spPr>
          <a:xfrm>
            <a:off x="152400" y="609600"/>
            <a:ext cx="8839200" cy="5410200"/>
          </a:xfrm>
        </p:spPr>
        <p:txBody>
          <a:bodyPr/>
          <a:lstStyle/>
          <a:p>
            <a:pPr marL="274320" indent="-274320" eaLnBrk="1" fontAlgn="auto" hangingPunct="1">
              <a:spcBef>
                <a:spcPts val="580"/>
              </a:spcBef>
              <a:spcAft>
                <a:spcPts val="0"/>
              </a:spcAft>
              <a:buFont typeface="Wingdings 2"/>
              <a:buChar char=""/>
              <a:defRPr/>
            </a:pPr>
            <a:r>
              <a:rPr lang="en-US" sz="2400" dirty="0" smtClean="0"/>
              <a:t>Nervous system: no headache, no dizziness, no blurred vision had subsided, no fever,</a:t>
            </a:r>
          </a:p>
          <a:p>
            <a:pPr marL="274320" indent="-274320" eaLnBrk="1" fontAlgn="auto" hangingPunct="1">
              <a:spcBef>
                <a:spcPts val="580"/>
              </a:spcBef>
              <a:spcAft>
                <a:spcPts val="0"/>
              </a:spcAft>
              <a:buFont typeface="Wingdings 2"/>
              <a:buChar char=""/>
              <a:defRPr/>
            </a:pPr>
            <a:r>
              <a:rPr lang="en-US" sz="2400" dirty="0" smtClean="0"/>
              <a:t>Cardiovascular system: no </a:t>
            </a:r>
            <a:r>
              <a:rPr lang="en-US" sz="2400" dirty="0" err="1" smtClean="0"/>
              <a:t>dyspnoea</a:t>
            </a:r>
            <a:r>
              <a:rPr lang="en-US" sz="2400" dirty="0" smtClean="0"/>
              <a:t>, </a:t>
            </a:r>
            <a:r>
              <a:rPr lang="en-US" sz="2400" dirty="0" err="1" smtClean="0"/>
              <a:t>othopnoea</a:t>
            </a:r>
            <a:r>
              <a:rPr lang="en-US" sz="2400" dirty="0" smtClean="0"/>
              <a:t>, </a:t>
            </a:r>
            <a:r>
              <a:rPr lang="en-US" sz="2400" dirty="0" err="1" smtClean="0"/>
              <a:t>exertional</a:t>
            </a:r>
            <a:r>
              <a:rPr lang="en-US" sz="2400" dirty="0" smtClean="0"/>
              <a:t> </a:t>
            </a:r>
            <a:r>
              <a:rPr lang="en-US" sz="2400" dirty="0" err="1" smtClean="0"/>
              <a:t>dyspnoea</a:t>
            </a:r>
            <a:r>
              <a:rPr lang="en-US" sz="2400" dirty="0" smtClean="0"/>
              <a:t>, or chest pain, no heat intolerance, </a:t>
            </a:r>
          </a:p>
          <a:p>
            <a:pPr marL="274320" indent="-274320" eaLnBrk="1" fontAlgn="auto" hangingPunct="1">
              <a:spcBef>
                <a:spcPts val="580"/>
              </a:spcBef>
              <a:spcAft>
                <a:spcPts val="0"/>
              </a:spcAft>
              <a:buFont typeface="Wingdings 2"/>
              <a:buChar char=""/>
              <a:defRPr/>
            </a:pPr>
            <a:r>
              <a:rPr lang="en-US" sz="2400" dirty="0" smtClean="0"/>
              <a:t>Respiratory system: no cough, no chest pain, no </a:t>
            </a:r>
            <a:r>
              <a:rPr lang="en-US" sz="2400" dirty="0" err="1" smtClean="0"/>
              <a:t>dyspnoea</a:t>
            </a:r>
            <a:r>
              <a:rPr lang="en-US" sz="2400" dirty="0" smtClean="0"/>
              <a:t> </a:t>
            </a:r>
          </a:p>
          <a:p>
            <a:pPr marL="274320" indent="-274320" eaLnBrk="1" fontAlgn="auto" hangingPunct="1">
              <a:spcBef>
                <a:spcPts val="580"/>
              </a:spcBef>
              <a:spcAft>
                <a:spcPts val="0"/>
              </a:spcAft>
              <a:buFont typeface="Wingdings 2"/>
              <a:buChar char=""/>
              <a:defRPr/>
            </a:pPr>
            <a:r>
              <a:rPr lang="en-US" sz="2400" dirty="0" smtClean="0"/>
              <a:t>Digestive system: no vomiting, no </a:t>
            </a:r>
            <a:r>
              <a:rPr lang="en-US" sz="2400" dirty="0" err="1" smtClean="0"/>
              <a:t>dysphagia</a:t>
            </a:r>
            <a:r>
              <a:rPr lang="en-US" sz="2400" dirty="0" smtClean="0"/>
              <a:t>, no nausea, abdominal pain subsided, good appetite, no </a:t>
            </a:r>
            <a:r>
              <a:rPr lang="en-US" sz="2400" dirty="0" err="1" smtClean="0"/>
              <a:t>diarrhoea</a:t>
            </a:r>
            <a:r>
              <a:rPr lang="en-US" sz="2400" dirty="0" smtClean="0"/>
              <a:t>, no constipation, no </a:t>
            </a:r>
            <a:r>
              <a:rPr lang="en-US" sz="2400" dirty="0" err="1" smtClean="0"/>
              <a:t>polyphagia</a:t>
            </a:r>
            <a:r>
              <a:rPr lang="en-US" sz="2400" dirty="0" smtClean="0"/>
              <a:t>, no </a:t>
            </a:r>
            <a:r>
              <a:rPr lang="en-US" sz="2400" dirty="0" err="1" smtClean="0"/>
              <a:t>polydypsia</a:t>
            </a:r>
            <a:r>
              <a:rPr lang="en-US" sz="2400" dirty="0" smtClean="0"/>
              <a:t>.</a:t>
            </a:r>
          </a:p>
          <a:p>
            <a:pPr marL="274320" indent="-274320" eaLnBrk="1" fontAlgn="auto" hangingPunct="1">
              <a:spcBef>
                <a:spcPts val="580"/>
              </a:spcBef>
              <a:spcAft>
                <a:spcPts val="0"/>
              </a:spcAft>
              <a:buFont typeface="Wingdings 2"/>
              <a:buChar char=""/>
              <a:defRPr/>
            </a:pPr>
            <a:r>
              <a:rPr lang="en-US" sz="2400" dirty="0" smtClean="0"/>
              <a:t>Urinary system: no </a:t>
            </a:r>
            <a:r>
              <a:rPr lang="en-US" sz="2400" dirty="0" err="1" smtClean="0"/>
              <a:t>dysuira</a:t>
            </a:r>
            <a:r>
              <a:rPr lang="en-US" sz="2400" dirty="0" smtClean="0"/>
              <a:t>, no frequency, no </a:t>
            </a:r>
            <a:r>
              <a:rPr lang="en-US" sz="2400" dirty="0" err="1" smtClean="0"/>
              <a:t>hesitency</a:t>
            </a:r>
            <a:r>
              <a:rPr lang="en-US" sz="2400" dirty="0" smtClean="0"/>
              <a:t>, no incontinence, no </a:t>
            </a:r>
            <a:r>
              <a:rPr lang="en-US" sz="2400" dirty="0" err="1" smtClean="0"/>
              <a:t>polyuria</a:t>
            </a:r>
            <a:r>
              <a:rPr lang="en-US" sz="2400" dirty="0" smtClean="0"/>
              <a:t> no loin pain, </a:t>
            </a:r>
          </a:p>
          <a:p>
            <a:pPr marL="274320" indent="-274320" eaLnBrk="1" fontAlgn="auto" hangingPunct="1">
              <a:spcBef>
                <a:spcPts val="580"/>
              </a:spcBef>
              <a:spcAft>
                <a:spcPts val="0"/>
              </a:spcAft>
              <a:buFont typeface="Wingdings 2"/>
              <a:buChar char=""/>
              <a:defRPr/>
            </a:pPr>
            <a:r>
              <a:rPr lang="en-US" sz="2400" dirty="0" smtClean="0"/>
              <a:t>Reproductive system: no sores, no vaginal discharge, no vaginal bleeding, no </a:t>
            </a:r>
            <a:r>
              <a:rPr lang="en-US" sz="2400" dirty="0" err="1" smtClean="0"/>
              <a:t>dyspareunia</a:t>
            </a:r>
            <a:r>
              <a:rPr lang="en-US" sz="2400" dirty="0" smtClean="0"/>
              <a:t>, no loss of libido, no </a:t>
            </a:r>
            <a:r>
              <a:rPr lang="en-US" sz="2400" dirty="0" err="1" smtClean="0"/>
              <a:t>galactorrhea</a:t>
            </a:r>
            <a:endParaRPr lang="en-US" sz="2400" dirty="0" smtClean="0"/>
          </a:p>
          <a:p>
            <a:pPr marL="274320" indent="-274320" eaLnBrk="1" fontAlgn="auto" hangingPunct="1">
              <a:spcBef>
                <a:spcPts val="580"/>
              </a:spcBef>
              <a:spcAft>
                <a:spcPts val="0"/>
              </a:spcAft>
              <a:buFont typeface="Wingdings 2"/>
              <a:buChar char=""/>
              <a:defRPr/>
            </a:pPr>
            <a:r>
              <a:rPr lang="en-US" sz="2400" dirty="0" smtClean="0"/>
              <a:t>Musculoskeletal system: no joint pain no muscle pain no joint swelling or stiffness, slight back pain, intermittent abdominal pain main associated with fetal movements, has swelling of both feet</a:t>
            </a:r>
            <a:r>
              <a:rPr lang="en-US" dirty="0" smtClean="0"/>
              <a:t>.</a:t>
            </a:r>
          </a:p>
          <a:p>
            <a:endParaRPr lang="en-US" dirty="0" smtClean="0"/>
          </a:p>
        </p:txBody>
      </p:sp>
      <p:sp>
        <p:nvSpPr>
          <p:cNvPr id="4" name="Date Placeholder 3"/>
          <p:cNvSpPr>
            <a:spLocks noGrp="1"/>
          </p:cNvSpPr>
          <p:nvPr>
            <p:ph type="dt" sz="quarter" idx="10"/>
          </p:nvPr>
        </p:nvSpPr>
        <p:spPr/>
        <p:txBody>
          <a:bodyPr/>
          <a:lstStyle/>
          <a:p>
            <a:pPr>
              <a:defRPr/>
            </a:pPr>
            <a:fld id="{ABCA8C92-CE64-433B-9782-5FE68AAB2D2D}" type="datetime1">
              <a:rPr lang="en-US" smtClean="0"/>
              <a:pPr>
                <a:defRPr/>
              </a:pPr>
              <a:t>2/23/2017</a:t>
            </a:fld>
            <a:endParaRPr lang="en-US" dirty="0"/>
          </a:p>
        </p:txBody>
      </p:sp>
      <p:sp>
        <p:nvSpPr>
          <p:cNvPr id="5" name="Footer Placeholder 4"/>
          <p:cNvSpPr>
            <a:spLocks noGrp="1"/>
          </p:cNvSpPr>
          <p:nvPr>
            <p:ph type="ftr" sz="quarter" idx="11"/>
          </p:nvPr>
        </p:nvSpPr>
        <p:spPr/>
        <p:txBody>
          <a:bodyPr/>
          <a:lstStyle/>
          <a:p>
            <a:pPr>
              <a:defRPr/>
            </a:pPr>
            <a:r>
              <a:rPr lang="en-US" dirty="0" smtClean="0"/>
              <a:t>UTG OBGYN</a:t>
            </a:r>
            <a:endParaRPr lang="en-US" dirty="0"/>
          </a:p>
        </p:txBody>
      </p:sp>
      <p:sp>
        <p:nvSpPr>
          <p:cNvPr id="6" name="Slide Number Placeholder 5"/>
          <p:cNvSpPr>
            <a:spLocks noGrp="1"/>
          </p:cNvSpPr>
          <p:nvPr>
            <p:ph type="sldNum" sz="quarter" idx="12"/>
          </p:nvPr>
        </p:nvSpPr>
        <p:spPr/>
        <p:txBody>
          <a:bodyPr/>
          <a:lstStyle/>
          <a:p>
            <a:pPr>
              <a:defRPr/>
            </a:pPr>
            <a:fld id="{636D9EE9-C274-4707-B9CE-410D4AE63D3D}" type="slidenum">
              <a:rPr lang="en-US" smtClean="0"/>
              <a:pPr>
                <a:defRPr/>
              </a:pPr>
              <a:t>59</a:t>
            </a:fld>
            <a:endParaRPr lang="en-US" dirty="0"/>
          </a:p>
        </p:txBody>
      </p:sp>
    </p:spTree>
    <p:extLst>
      <p:ext uri="{BB962C8B-B14F-4D97-AF65-F5344CB8AC3E}">
        <p14:creationId xmlns:p14="http://schemas.microsoft.com/office/powerpoint/2010/main" xmlns="" val="11572216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txBody>
          <a:bodyPr>
            <a:normAutofit fontScale="90000"/>
          </a:bodyPr>
          <a:lstStyle/>
          <a:p>
            <a:pPr algn="ctr" eaLnBrk="1" fontAlgn="auto" hangingPunct="1">
              <a:spcAft>
                <a:spcPts val="0"/>
              </a:spcAft>
              <a:defRPr/>
            </a:pPr>
            <a:r>
              <a:rPr lang="en-US" dirty="0" smtClean="0"/>
              <a:t>CASE EXAMPLES/Exercises</a:t>
            </a:r>
            <a:endParaRPr lang="en-US" dirty="0"/>
          </a:p>
        </p:txBody>
      </p:sp>
      <p:sp>
        <p:nvSpPr>
          <p:cNvPr id="11267" name="Content Placeholder 2"/>
          <p:cNvSpPr>
            <a:spLocks noGrp="1"/>
          </p:cNvSpPr>
          <p:nvPr>
            <p:ph sz="quarter" idx="1"/>
          </p:nvPr>
        </p:nvSpPr>
        <p:spPr>
          <a:xfrm>
            <a:off x="0" y="990600"/>
            <a:ext cx="9144000" cy="5867400"/>
          </a:xfrm>
        </p:spPr>
        <p:txBody>
          <a:bodyPr/>
          <a:lstStyle/>
          <a:p>
            <a:pPr eaLnBrk="1" hangingPunct="1"/>
            <a:r>
              <a:rPr lang="en-US" dirty="0" smtClean="0">
                <a:latin typeface="Times New Roman" pitchFamily="18" charset="0"/>
                <a:cs typeface="Times New Roman" pitchFamily="18" charset="0"/>
              </a:rPr>
              <a:t>A woman who is not pregnant and has a term single live birth, one miscarriage and one termination =G3P1+2  </a:t>
            </a:r>
            <a:r>
              <a:rPr lang="en-US" smtClean="0">
                <a:latin typeface="Times New Roman" pitchFamily="18" charset="0"/>
                <a:cs typeface="Times New Roman" pitchFamily="18" charset="0"/>
              </a:rPr>
              <a:t>or </a:t>
            </a:r>
            <a:r>
              <a:rPr lang="en-US" smtClean="0">
                <a:latin typeface="Times New Roman" pitchFamily="18" charset="0"/>
                <a:cs typeface="Times New Roman" pitchFamily="18" charset="0"/>
              </a:rPr>
              <a:t>G3P1021</a:t>
            </a:r>
            <a:endParaRPr lang="en-US" dirty="0" smtClean="0">
              <a:latin typeface="Times New Roman" pitchFamily="18" charset="0"/>
              <a:cs typeface="Times New Roman" pitchFamily="18" charset="0"/>
            </a:endParaRPr>
          </a:p>
          <a:p>
            <a:pPr eaLnBrk="1" hangingPunct="1"/>
            <a:r>
              <a:rPr lang="en-US" dirty="0" smtClean="0">
                <a:latin typeface="Times New Roman" pitchFamily="18" charset="0"/>
                <a:cs typeface="Times New Roman" pitchFamily="18" charset="0"/>
              </a:rPr>
              <a:t>A woman who is pregnant with singleton pregnancy and has had two previous pregnancies resulting in a premature live birth and term stillbirth=G3P2+0 or G3P1101</a:t>
            </a:r>
          </a:p>
          <a:p>
            <a:pPr eaLnBrk="1" hangingPunct="1"/>
            <a:r>
              <a:rPr lang="en-US" dirty="0" smtClean="0">
                <a:latin typeface="Times New Roman" pitchFamily="18" charset="0"/>
                <a:cs typeface="Times New Roman" pitchFamily="18" charset="0"/>
              </a:rPr>
              <a:t>A woman who has a singleton pregnancy and has had live twins at term and previous ectopic= G3P1+1 or G3P1012</a:t>
            </a:r>
          </a:p>
          <a:p>
            <a:pPr eaLnBrk="1" hangingPunct="1"/>
            <a:r>
              <a:rPr lang="en-US" dirty="0" smtClean="0">
                <a:latin typeface="Times New Roman" pitchFamily="18" charset="0"/>
                <a:cs typeface="Times New Roman" pitchFamily="18" charset="0"/>
              </a:rPr>
              <a:t>A woman who is not pregnant but had a twin pregnancy resulting in live preterm births=G1P1+0 or G1P0102</a:t>
            </a:r>
          </a:p>
          <a:p>
            <a:pPr eaLnBrk="1" hangingPunct="1"/>
            <a:endParaRPr lang="en-US" dirty="0" smtClean="0">
              <a:latin typeface="Times New Roman" pitchFamily="18" charset="0"/>
              <a:cs typeface="Times New Roman" pitchFamily="18" charset="0"/>
            </a:endParaRPr>
          </a:p>
        </p:txBody>
      </p:sp>
      <p:sp>
        <p:nvSpPr>
          <p:cNvPr id="11268"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EF1E96DC-B4F4-476D-AF1C-1A98022BBF63}" type="datetime1">
              <a:rPr lang="en-US" smtClean="0"/>
              <a:pPr fontAlgn="base">
                <a:spcBef>
                  <a:spcPct val="0"/>
                </a:spcBef>
                <a:spcAft>
                  <a:spcPct val="0"/>
                </a:spcAft>
                <a:defRPr/>
              </a:pPr>
              <a:t>2/23/2017</a:t>
            </a:fld>
            <a:endParaRPr lang="en-US" dirty="0" smtClean="0"/>
          </a:p>
        </p:txBody>
      </p:sp>
      <p:sp>
        <p:nvSpPr>
          <p:cNvPr id="5" name="Slide Number Placeholder 4"/>
          <p:cNvSpPr>
            <a:spLocks noGrp="1"/>
          </p:cNvSpPr>
          <p:nvPr>
            <p:ph type="sldNum" sz="quarter" idx="12"/>
          </p:nvPr>
        </p:nvSpPr>
        <p:spPr/>
        <p:txBody>
          <a:bodyPr/>
          <a:lstStyle/>
          <a:p>
            <a:pPr>
              <a:defRPr/>
            </a:pPr>
            <a:fld id="{9DBA6CBE-215B-46B1-86AE-41E5BA2EDE5C}" type="slidenum">
              <a:rPr lang="en-US"/>
              <a:pPr>
                <a:defRPr/>
              </a:pPr>
              <a:t>6</a:t>
            </a:fld>
            <a:endParaRPr lang="en-US" dirty="0"/>
          </a:p>
        </p:txBody>
      </p:sp>
      <p:sp>
        <p:nvSpPr>
          <p:cNvPr id="11270" name="Footer Placeholder 5"/>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a:xfrm>
            <a:off x="914400" y="0"/>
            <a:ext cx="7772400" cy="609600"/>
          </a:xfrm>
        </p:spPr>
        <p:txBody>
          <a:bodyPr/>
          <a:lstStyle/>
          <a:p>
            <a:pPr algn="ctr"/>
            <a:r>
              <a:rPr lang="en-US" dirty="0" smtClean="0"/>
              <a:t>GYNAE</a:t>
            </a:r>
          </a:p>
        </p:txBody>
      </p:sp>
      <p:sp>
        <p:nvSpPr>
          <p:cNvPr id="64515" name="Content Placeholder 2"/>
          <p:cNvSpPr>
            <a:spLocks noGrp="1"/>
          </p:cNvSpPr>
          <p:nvPr>
            <p:ph sz="quarter" idx="1"/>
          </p:nvPr>
        </p:nvSpPr>
        <p:spPr>
          <a:xfrm>
            <a:off x="0" y="533400"/>
            <a:ext cx="9144000" cy="5715000"/>
          </a:xfrm>
        </p:spPr>
        <p:txBody>
          <a:bodyPr/>
          <a:lstStyle/>
          <a:p>
            <a:r>
              <a:rPr lang="en-US" sz="2400" dirty="0" smtClean="0"/>
              <a:t>Menarch occurred at 13yrs</a:t>
            </a:r>
          </a:p>
          <a:p>
            <a:r>
              <a:rPr lang="en-US" sz="2400" dirty="0" smtClean="0"/>
              <a:t>She has regular menstrual cycle of 30days with 4days of menstraul blood flow.</a:t>
            </a:r>
          </a:p>
          <a:p>
            <a:r>
              <a:rPr lang="en-US" sz="2400" dirty="0" smtClean="0"/>
              <a:t>She has no dysmen, menorrh, PCB or </a:t>
            </a:r>
            <a:r>
              <a:rPr lang="en-US" sz="2400" dirty="0" err="1" smtClean="0"/>
              <a:t>intermenstrual</a:t>
            </a:r>
            <a:r>
              <a:rPr lang="en-US" sz="2400" dirty="0" smtClean="0"/>
              <a:t> bleeding</a:t>
            </a:r>
          </a:p>
          <a:p>
            <a:r>
              <a:rPr lang="en-US" sz="2400" dirty="0" smtClean="0"/>
              <a:t>She has a satisfactory sexual relationships and is heterosexual and </a:t>
            </a:r>
            <a:r>
              <a:rPr lang="en-US" sz="2400" dirty="0" err="1" smtClean="0"/>
              <a:t>coitarche</a:t>
            </a:r>
            <a:r>
              <a:rPr lang="en-US" sz="2400" dirty="0" smtClean="0"/>
              <a:t> occurs at 18yrs. she had 3 life time sexual partners. </a:t>
            </a:r>
          </a:p>
          <a:p>
            <a:r>
              <a:rPr lang="en-US" sz="2400" dirty="0" smtClean="0"/>
              <a:t>She had abnormal vaginal discharge 5yrs ago around 2weeks after meeting her 2</a:t>
            </a:r>
            <a:r>
              <a:rPr lang="en-US" sz="2400" baseline="30000" dirty="0" smtClean="0"/>
              <a:t>nd</a:t>
            </a:r>
            <a:r>
              <a:rPr lang="en-US" sz="2400" dirty="0" smtClean="0"/>
              <a:t> partner and this was treated</a:t>
            </a:r>
          </a:p>
          <a:p>
            <a:r>
              <a:rPr lang="en-US" sz="2400" dirty="0" smtClean="0"/>
              <a:t>She used loop for 5yrs prior to marriage. Her earlier methods were combination of rhythm, withdrawal and condom, foam or diaphram during fertile periods.</a:t>
            </a:r>
          </a:p>
          <a:p>
            <a:r>
              <a:rPr lang="en-US" sz="2400" dirty="0" smtClean="0"/>
              <a:t>Her last pap’s smear was a year ago and its was normal </a:t>
            </a:r>
          </a:p>
          <a:p>
            <a:r>
              <a:rPr lang="en-US" sz="2400" dirty="0" smtClean="0"/>
              <a:t>no lumps found during her regular self breast examinations</a:t>
            </a:r>
          </a:p>
        </p:txBody>
      </p:sp>
      <p:sp>
        <p:nvSpPr>
          <p:cNvPr id="4" name="Date Placeholder 3"/>
          <p:cNvSpPr>
            <a:spLocks noGrp="1"/>
          </p:cNvSpPr>
          <p:nvPr>
            <p:ph type="dt" sz="quarter" idx="10"/>
          </p:nvPr>
        </p:nvSpPr>
        <p:spPr/>
        <p:txBody>
          <a:bodyPr/>
          <a:lstStyle/>
          <a:p>
            <a:pPr>
              <a:defRPr/>
            </a:pPr>
            <a:fld id="{8A39E58E-97BC-42DB-A167-3816D97DFE96}" type="datetime1">
              <a:rPr lang="en-US" smtClean="0"/>
              <a:pPr>
                <a:defRPr/>
              </a:pPr>
              <a:t>2/23/2017</a:t>
            </a:fld>
            <a:endParaRPr lang="en-US" dirty="0"/>
          </a:p>
        </p:txBody>
      </p:sp>
      <p:sp>
        <p:nvSpPr>
          <p:cNvPr id="5" name="Footer Placeholder 4"/>
          <p:cNvSpPr>
            <a:spLocks noGrp="1"/>
          </p:cNvSpPr>
          <p:nvPr>
            <p:ph type="ftr" sz="quarter" idx="11"/>
          </p:nvPr>
        </p:nvSpPr>
        <p:spPr/>
        <p:txBody>
          <a:bodyPr/>
          <a:lstStyle/>
          <a:p>
            <a:pPr>
              <a:defRPr/>
            </a:pPr>
            <a:r>
              <a:rPr lang="en-US" dirty="0" smtClean="0"/>
              <a:t>UTG OBGYN</a:t>
            </a:r>
            <a:endParaRPr lang="en-US" dirty="0"/>
          </a:p>
        </p:txBody>
      </p:sp>
      <p:sp>
        <p:nvSpPr>
          <p:cNvPr id="6" name="Slide Number Placeholder 5"/>
          <p:cNvSpPr>
            <a:spLocks noGrp="1"/>
          </p:cNvSpPr>
          <p:nvPr>
            <p:ph type="sldNum" sz="quarter" idx="12"/>
          </p:nvPr>
        </p:nvSpPr>
        <p:spPr/>
        <p:txBody>
          <a:bodyPr/>
          <a:lstStyle/>
          <a:p>
            <a:pPr>
              <a:defRPr/>
            </a:pPr>
            <a:fld id="{1CF25662-914E-47ED-8D88-DC42DC270CC3}" type="slidenum">
              <a:rPr lang="en-US" smtClean="0"/>
              <a:pPr>
                <a:defRPr/>
              </a:pPr>
              <a:t>60</a:t>
            </a:fld>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Obst</a:t>
            </a:r>
            <a:r>
              <a:rPr lang="en-US" dirty="0" smtClean="0"/>
              <a:t> </a:t>
            </a:r>
            <a:r>
              <a:rPr lang="en-US" dirty="0" err="1" smtClean="0"/>
              <a:t>hx</a:t>
            </a:r>
            <a:endParaRPr lang="en-US" dirty="0"/>
          </a:p>
        </p:txBody>
      </p:sp>
      <p:sp>
        <p:nvSpPr>
          <p:cNvPr id="3" name="Content Placeholder 2"/>
          <p:cNvSpPr>
            <a:spLocks noGrp="1"/>
          </p:cNvSpPr>
          <p:nvPr>
            <p:ph sz="quarter" idx="1"/>
          </p:nvPr>
        </p:nvSpPr>
        <p:spPr/>
        <p:txBody>
          <a:bodyPr/>
          <a:lstStyle/>
          <a:p>
            <a:r>
              <a:rPr lang="en-US" dirty="0" smtClean="0"/>
              <a:t>P0+1</a:t>
            </a:r>
          </a:p>
          <a:p>
            <a:r>
              <a:rPr lang="en-US" sz="2800" dirty="0"/>
              <a:t>She had an induced abortion using both medication </a:t>
            </a:r>
            <a:r>
              <a:rPr lang="en-US" sz="2800" dirty="0" smtClean="0"/>
              <a:t>with </a:t>
            </a:r>
            <a:r>
              <a:rPr lang="en-US" sz="2800" dirty="0"/>
              <a:t>suction evacuation at around 3months gestation 7yrs ago at a private clinic</a:t>
            </a:r>
            <a:r>
              <a:rPr lang="en-US" sz="2800" dirty="0" smtClean="0"/>
              <a:t>. No post </a:t>
            </a:r>
            <a:r>
              <a:rPr lang="en-US" sz="2800" dirty="0" err="1" smtClean="0"/>
              <a:t>abortal</a:t>
            </a:r>
            <a:r>
              <a:rPr lang="en-US" sz="2800" dirty="0" smtClean="0"/>
              <a:t> complication</a:t>
            </a:r>
            <a:endParaRPr lang="en-US" sz="2800" dirty="0"/>
          </a:p>
          <a:p>
            <a:endParaRPr lang="en-US" dirty="0"/>
          </a:p>
        </p:txBody>
      </p:sp>
      <p:sp>
        <p:nvSpPr>
          <p:cNvPr id="4" name="Date Placeholder 3"/>
          <p:cNvSpPr>
            <a:spLocks noGrp="1"/>
          </p:cNvSpPr>
          <p:nvPr>
            <p:ph type="dt" sz="half" idx="10"/>
          </p:nvPr>
        </p:nvSpPr>
        <p:spPr/>
        <p:txBody>
          <a:bodyPr/>
          <a:lstStyle/>
          <a:p>
            <a:pPr>
              <a:defRPr/>
            </a:pPr>
            <a:fld id="{AC00CA35-3FAC-448C-BD4B-DD38A0FC4192}" type="datetime1">
              <a:rPr lang="en-US" smtClean="0"/>
              <a:pPr>
                <a:defRPr/>
              </a:pPr>
              <a:t>2/23/2017</a:t>
            </a:fld>
            <a:endParaRPr lang="en-US" dirty="0"/>
          </a:p>
        </p:txBody>
      </p:sp>
      <p:sp>
        <p:nvSpPr>
          <p:cNvPr id="5" name="Footer Placeholder 4"/>
          <p:cNvSpPr>
            <a:spLocks noGrp="1"/>
          </p:cNvSpPr>
          <p:nvPr>
            <p:ph type="ftr" sz="quarter" idx="11"/>
          </p:nvPr>
        </p:nvSpPr>
        <p:spPr/>
        <p:txBody>
          <a:bodyPr/>
          <a:lstStyle/>
          <a:p>
            <a:pPr>
              <a:defRPr/>
            </a:pPr>
            <a:r>
              <a:rPr lang="en-US" smtClean="0"/>
              <a:t>UTG OBGYN</a:t>
            </a:r>
            <a:endParaRPr lang="en-US" dirty="0"/>
          </a:p>
        </p:txBody>
      </p:sp>
      <p:sp>
        <p:nvSpPr>
          <p:cNvPr id="6" name="Slide Number Placeholder 5"/>
          <p:cNvSpPr>
            <a:spLocks noGrp="1"/>
          </p:cNvSpPr>
          <p:nvPr>
            <p:ph type="sldNum" sz="quarter" idx="12"/>
          </p:nvPr>
        </p:nvSpPr>
        <p:spPr/>
        <p:txBody>
          <a:bodyPr/>
          <a:lstStyle/>
          <a:p>
            <a:pPr>
              <a:defRPr/>
            </a:pPr>
            <a:fld id="{B2955A30-79ED-4159-A632-A87D6E5D6100}" type="slidenum">
              <a:rPr lang="en-US" smtClean="0"/>
              <a:pPr>
                <a:defRPr/>
              </a:pPr>
              <a:t>61</a:t>
            </a:fld>
            <a:endParaRPr lang="en-US" dirty="0"/>
          </a:p>
        </p:txBody>
      </p:sp>
    </p:spTree>
    <p:extLst>
      <p:ext uri="{BB962C8B-B14F-4D97-AF65-F5344CB8AC3E}">
        <p14:creationId xmlns:p14="http://schemas.microsoft.com/office/powerpoint/2010/main" xmlns="" val="96495627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pPr algn="ctr"/>
            <a:r>
              <a:rPr lang="en-US" dirty="0" smtClean="0"/>
              <a:t>PAST MEDICAL HISTORY</a:t>
            </a:r>
          </a:p>
        </p:txBody>
      </p:sp>
      <p:sp>
        <p:nvSpPr>
          <p:cNvPr id="65539" name="Content Placeholder 2"/>
          <p:cNvSpPr>
            <a:spLocks noGrp="1"/>
          </p:cNvSpPr>
          <p:nvPr>
            <p:ph sz="quarter" idx="1"/>
          </p:nvPr>
        </p:nvSpPr>
        <p:spPr/>
        <p:txBody>
          <a:bodyPr/>
          <a:lstStyle/>
          <a:p>
            <a:r>
              <a:rPr lang="en-US" dirty="0" smtClean="0"/>
              <a:t>She had no past history of diabetes, hypertension, tuberculosis, thyroid disease or HIV infection.</a:t>
            </a:r>
          </a:p>
          <a:p>
            <a:r>
              <a:rPr lang="en-US" dirty="0" smtClean="0"/>
              <a:t>She had no past history of intra-abdominal operation or other operations</a:t>
            </a:r>
          </a:p>
        </p:txBody>
      </p:sp>
      <p:sp>
        <p:nvSpPr>
          <p:cNvPr id="4" name="Date Placeholder 3"/>
          <p:cNvSpPr>
            <a:spLocks noGrp="1"/>
          </p:cNvSpPr>
          <p:nvPr>
            <p:ph type="dt" sz="quarter" idx="10"/>
          </p:nvPr>
        </p:nvSpPr>
        <p:spPr/>
        <p:txBody>
          <a:bodyPr/>
          <a:lstStyle/>
          <a:p>
            <a:pPr>
              <a:defRPr/>
            </a:pPr>
            <a:fld id="{720E1E79-4ACA-4813-A0F8-4DCCA7BB64F0}" type="datetime1">
              <a:rPr lang="en-US" smtClean="0"/>
              <a:pPr>
                <a:defRPr/>
              </a:pPr>
              <a:t>2/23/2017</a:t>
            </a:fld>
            <a:endParaRPr lang="en-US" dirty="0"/>
          </a:p>
        </p:txBody>
      </p:sp>
      <p:sp>
        <p:nvSpPr>
          <p:cNvPr id="5" name="Footer Placeholder 4"/>
          <p:cNvSpPr>
            <a:spLocks noGrp="1"/>
          </p:cNvSpPr>
          <p:nvPr>
            <p:ph type="ftr" sz="quarter" idx="11"/>
          </p:nvPr>
        </p:nvSpPr>
        <p:spPr/>
        <p:txBody>
          <a:bodyPr/>
          <a:lstStyle/>
          <a:p>
            <a:pPr>
              <a:defRPr/>
            </a:pPr>
            <a:r>
              <a:rPr lang="en-US" dirty="0" smtClean="0"/>
              <a:t>UTG OBGYN</a:t>
            </a:r>
            <a:endParaRPr lang="en-US" dirty="0"/>
          </a:p>
        </p:txBody>
      </p:sp>
      <p:sp>
        <p:nvSpPr>
          <p:cNvPr id="6" name="Slide Number Placeholder 5"/>
          <p:cNvSpPr>
            <a:spLocks noGrp="1"/>
          </p:cNvSpPr>
          <p:nvPr>
            <p:ph type="sldNum" sz="quarter" idx="12"/>
          </p:nvPr>
        </p:nvSpPr>
        <p:spPr/>
        <p:txBody>
          <a:bodyPr/>
          <a:lstStyle/>
          <a:p>
            <a:pPr>
              <a:defRPr/>
            </a:pPr>
            <a:fld id="{FAA92486-F86E-4A12-9211-682C9CCDA55C}" type="slidenum">
              <a:rPr lang="en-US" smtClean="0"/>
              <a:pPr>
                <a:defRPr/>
              </a:pPr>
              <a:t>62</a:t>
            </a:fld>
            <a:endParaRPr 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pPr algn="ctr"/>
            <a:r>
              <a:rPr lang="en-US" dirty="0" smtClean="0"/>
              <a:t>DRUG HISTORY</a:t>
            </a:r>
          </a:p>
        </p:txBody>
      </p:sp>
      <p:sp>
        <p:nvSpPr>
          <p:cNvPr id="66563" name="Content Placeholder 2"/>
          <p:cNvSpPr>
            <a:spLocks noGrp="1"/>
          </p:cNvSpPr>
          <p:nvPr>
            <p:ph sz="quarter" idx="1"/>
          </p:nvPr>
        </p:nvSpPr>
        <p:spPr/>
        <p:txBody>
          <a:bodyPr/>
          <a:lstStyle/>
          <a:p>
            <a:r>
              <a:rPr lang="en-US" dirty="0" smtClean="0"/>
              <a:t>She is or was not taking any orthodox, traditional or herbal medicine.</a:t>
            </a:r>
          </a:p>
        </p:txBody>
      </p:sp>
      <p:sp>
        <p:nvSpPr>
          <p:cNvPr id="4" name="Date Placeholder 3"/>
          <p:cNvSpPr>
            <a:spLocks noGrp="1"/>
          </p:cNvSpPr>
          <p:nvPr>
            <p:ph type="dt" sz="quarter" idx="10"/>
          </p:nvPr>
        </p:nvSpPr>
        <p:spPr/>
        <p:txBody>
          <a:bodyPr/>
          <a:lstStyle/>
          <a:p>
            <a:pPr>
              <a:defRPr/>
            </a:pPr>
            <a:fld id="{FA3608EB-AB47-4446-8BD1-5105484C187D}" type="datetime1">
              <a:rPr lang="en-US" smtClean="0"/>
              <a:pPr>
                <a:defRPr/>
              </a:pPr>
              <a:t>2/23/2017</a:t>
            </a:fld>
            <a:endParaRPr lang="en-US" dirty="0"/>
          </a:p>
        </p:txBody>
      </p:sp>
      <p:sp>
        <p:nvSpPr>
          <p:cNvPr id="5" name="Footer Placeholder 4"/>
          <p:cNvSpPr>
            <a:spLocks noGrp="1"/>
          </p:cNvSpPr>
          <p:nvPr>
            <p:ph type="ftr" sz="quarter" idx="11"/>
          </p:nvPr>
        </p:nvSpPr>
        <p:spPr/>
        <p:txBody>
          <a:bodyPr/>
          <a:lstStyle/>
          <a:p>
            <a:pPr>
              <a:defRPr/>
            </a:pPr>
            <a:r>
              <a:rPr lang="en-US" dirty="0" smtClean="0"/>
              <a:t>UTG OBGYN</a:t>
            </a:r>
            <a:endParaRPr lang="en-US" dirty="0"/>
          </a:p>
        </p:txBody>
      </p:sp>
      <p:sp>
        <p:nvSpPr>
          <p:cNvPr id="6" name="Slide Number Placeholder 5"/>
          <p:cNvSpPr>
            <a:spLocks noGrp="1"/>
          </p:cNvSpPr>
          <p:nvPr>
            <p:ph type="sldNum" sz="quarter" idx="12"/>
          </p:nvPr>
        </p:nvSpPr>
        <p:spPr/>
        <p:txBody>
          <a:bodyPr/>
          <a:lstStyle/>
          <a:p>
            <a:pPr>
              <a:defRPr/>
            </a:pPr>
            <a:fld id="{F83964A2-865F-4358-B91E-78C88BE89EDA}" type="slidenum">
              <a:rPr lang="en-US" smtClean="0"/>
              <a:pPr>
                <a:defRPr/>
              </a:pPr>
              <a:t>63</a:t>
            </a:fld>
            <a:endParaRPr 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p:txBody>
          <a:bodyPr/>
          <a:lstStyle/>
          <a:p>
            <a:r>
              <a:rPr lang="en-US" dirty="0" smtClean="0"/>
              <a:t>FAMILY HISTORY</a:t>
            </a:r>
          </a:p>
        </p:txBody>
      </p:sp>
      <p:sp>
        <p:nvSpPr>
          <p:cNvPr id="67587" name="Content Placeholder 2"/>
          <p:cNvSpPr>
            <a:spLocks noGrp="1"/>
          </p:cNvSpPr>
          <p:nvPr>
            <p:ph sz="quarter" idx="1"/>
          </p:nvPr>
        </p:nvSpPr>
        <p:spPr>
          <a:xfrm>
            <a:off x="0" y="1447800"/>
            <a:ext cx="9144000" cy="4572000"/>
          </a:xfrm>
        </p:spPr>
        <p:txBody>
          <a:bodyPr/>
          <a:lstStyle/>
          <a:p>
            <a:r>
              <a:rPr lang="en-US" sz="2800" dirty="0" smtClean="0">
                <a:latin typeface="Times New Roman" pitchFamily="18" charset="0"/>
                <a:cs typeface="Times New Roman" pitchFamily="18" charset="0"/>
              </a:rPr>
              <a:t>She 4</a:t>
            </a:r>
            <a:r>
              <a:rPr lang="en-US" sz="2800" baseline="30000" dirty="0" smtClean="0">
                <a:latin typeface="Times New Roman" pitchFamily="18" charset="0"/>
                <a:cs typeface="Times New Roman" pitchFamily="18" charset="0"/>
              </a:rPr>
              <a:t>th</a:t>
            </a:r>
            <a:r>
              <a:rPr lang="en-US" sz="2800" dirty="0" smtClean="0">
                <a:latin typeface="Times New Roman" pitchFamily="18" charset="0"/>
                <a:cs typeface="Times New Roman" pitchFamily="18" charset="0"/>
              </a:rPr>
              <a:t> of 4 siblings with two brothers and one sister from a monogamous marriage.</a:t>
            </a:r>
          </a:p>
          <a:p>
            <a:r>
              <a:rPr lang="en-US" sz="2800" dirty="0">
                <a:latin typeface="Times New Roman" pitchFamily="18" charset="0"/>
                <a:cs typeface="Times New Roman" pitchFamily="18" charset="0"/>
              </a:rPr>
              <a:t>All family members are well </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There is no history of infertility in family, no history of tuberculosis, chromosomal abnormality, HPT DM </a:t>
            </a:r>
            <a:r>
              <a:rPr lang="en-US" sz="2800" dirty="0" err="1" smtClean="0">
                <a:latin typeface="Times New Roman" pitchFamily="18" charset="0"/>
                <a:cs typeface="Times New Roman" pitchFamily="18" charset="0"/>
              </a:rPr>
              <a:t>SCDx</a:t>
            </a:r>
            <a:r>
              <a:rPr lang="en-US" sz="2800" dirty="0" smtClean="0">
                <a:latin typeface="Times New Roman" pitchFamily="18" charset="0"/>
                <a:cs typeface="Times New Roman" pitchFamily="18" charset="0"/>
              </a:rPr>
              <a:t> Asthma in the family.</a:t>
            </a:r>
          </a:p>
          <a:p>
            <a:pPr marL="0" indent="0">
              <a:buNone/>
            </a:pPr>
            <a:endParaRPr lang="en-US" sz="2800" dirty="0" smtClean="0">
              <a:latin typeface="Times New Roman" pitchFamily="18" charset="0"/>
              <a:cs typeface="Times New Roman" pitchFamily="18" charset="0"/>
            </a:endParaRPr>
          </a:p>
        </p:txBody>
      </p:sp>
      <p:sp>
        <p:nvSpPr>
          <p:cNvPr id="4" name="Date Placeholder 3"/>
          <p:cNvSpPr>
            <a:spLocks noGrp="1"/>
          </p:cNvSpPr>
          <p:nvPr>
            <p:ph type="dt" sz="quarter" idx="10"/>
          </p:nvPr>
        </p:nvSpPr>
        <p:spPr/>
        <p:txBody>
          <a:bodyPr/>
          <a:lstStyle/>
          <a:p>
            <a:pPr>
              <a:defRPr/>
            </a:pPr>
            <a:fld id="{CE152791-0381-4DBB-9521-FBAC1E4564B5}" type="datetime1">
              <a:rPr lang="en-US" smtClean="0"/>
              <a:pPr>
                <a:defRPr/>
              </a:pPr>
              <a:t>2/23/2017</a:t>
            </a:fld>
            <a:endParaRPr lang="en-US" dirty="0"/>
          </a:p>
        </p:txBody>
      </p:sp>
      <p:sp>
        <p:nvSpPr>
          <p:cNvPr id="5" name="Footer Placeholder 4"/>
          <p:cNvSpPr>
            <a:spLocks noGrp="1"/>
          </p:cNvSpPr>
          <p:nvPr>
            <p:ph type="ftr" sz="quarter" idx="11"/>
          </p:nvPr>
        </p:nvSpPr>
        <p:spPr/>
        <p:txBody>
          <a:bodyPr/>
          <a:lstStyle/>
          <a:p>
            <a:pPr>
              <a:defRPr/>
            </a:pPr>
            <a:r>
              <a:rPr lang="en-US" dirty="0" smtClean="0"/>
              <a:t>UTG OBGYN</a:t>
            </a:r>
            <a:endParaRPr lang="en-US" dirty="0"/>
          </a:p>
        </p:txBody>
      </p:sp>
      <p:sp>
        <p:nvSpPr>
          <p:cNvPr id="6" name="Slide Number Placeholder 5"/>
          <p:cNvSpPr>
            <a:spLocks noGrp="1"/>
          </p:cNvSpPr>
          <p:nvPr>
            <p:ph type="sldNum" sz="quarter" idx="12"/>
          </p:nvPr>
        </p:nvSpPr>
        <p:spPr/>
        <p:txBody>
          <a:bodyPr/>
          <a:lstStyle/>
          <a:p>
            <a:pPr>
              <a:defRPr/>
            </a:pPr>
            <a:fld id="{A386596F-65A7-4DF4-BBB9-DB2381030FBC}" type="slidenum">
              <a:rPr lang="en-US" smtClean="0"/>
              <a:pPr>
                <a:defRPr/>
              </a:pPr>
              <a:t>64</a:t>
            </a:fld>
            <a:endParaRPr 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a:xfrm>
            <a:off x="914400" y="274638"/>
            <a:ext cx="7772400" cy="639762"/>
          </a:xfrm>
        </p:spPr>
        <p:txBody>
          <a:bodyPr/>
          <a:lstStyle/>
          <a:p>
            <a:r>
              <a:rPr lang="en-US" dirty="0" smtClean="0"/>
              <a:t>SOCIAL HISTORY</a:t>
            </a:r>
          </a:p>
        </p:txBody>
      </p:sp>
      <p:sp>
        <p:nvSpPr>
          <p:cNvPr id="68611" name="Content Placeholder 2"/>
          <p:cNvSpPr>
            <a:spLocks noGrp="1"/>
          </p:cNvSpPr>
          <p:nvPr>
            <p:ph sz="quarter" idx="1"/>
          </p:nvPr>
        </p:nvSpPr>
        <p:spPr>
          <a:xfrm>
            <a:off x="0" y="838200"/>
            <a:ext cx="9144000" cy="5334000"/>
          </a:xfrm>
        </p:spPr>
        <p:txBody>
          <a:bodyPr/>
          <a:lstStyle/>
          <a:p>
            <a:r>
              <a:rPr lang="en-US" dirty="0" smtClean="0"/>
              <a:t>She has been married for 3yrs in a monogamous marriage.  </a:t>
            </a:r>
            <a:r>
              <a:rPr lang="en-US" dirty="0" err="1" smtClean="0"/>
              <a:t>Wollof</a:t>
            </a:r>
            <a:r>
              <a:rPr lang="en-US" dirty="0" smtClean="0"/>
              <a:t>, </a:t>
            </a:r>
            <a:r>
              <a:rPr lang="en-US" dirty="0" err="1" smtClean="0"/>
              <a:t>muslim</a:t>
            </a:r>
            <a:r>
              <a:rPr lang="en-US" dirty="0" smtClean="0"/>
              <a:t>. she has no objection to blood </a:t>
            </a:r>
            <a:r>
              <a:rPr lang="en-US" dirty="0" err="1" smtClean="0"/>
              <a:t>transfusion.The</a:t>
            </a:r>
            <a:r>
              <a:rPr lang="en-US" dirty="0" smtClean="0"/>
              <a:t> couple do not take tobacco in any form nor do they drink alcohol. She does take any </a:t>
            </a:r>
            <a:r>
              <a:rPr lang="en-US" dirty="0" err="1" smtClean="0"/>
              <a:t>receational</a:t>
            </a:r>
            <a:r>
              <a:rPr lang="en-US" dirty="0" smtClean="0"/>
              <a:t> drugs too.</a:t>
            </a:r>
          </a:p>
          <a:p>
            <a:r>
              <a:rPr lang="en-US" dirty="0" smtClean="0"/>
              <a:t>Her spouse is 33yrs old doctor, P0+0, he has had right </a:t>
            </a:r>
            <a:r>
              <a:rPr lang="en-US" dirty="0" err="1" smtClean="0"/>
              <a:t>herniorrhapy</a:t>
            </a:r>
            <a:r>
              <a:rPr lang="en-US" dirty="0" smtClean="0"/>
              <a:t> 5yrs ago, both of his testis are in his scrotum with no other palpable mass, he has no history of orchitis, mumps, tuberculosis, thyroid disease, diabetes, hypertension or recurrent rhinitis/respiratory tract infection. He doesn’t take warm bath top or wear tight under wear. He has no family history of infertility, chromosomal or genetic disease.</a:t>
            </a:r>
          </a:p>
          <a:p>
            <a:r>
              <a:rPr lang="en-US" dirty="0" smtClean="0"/>
              <a:t>Their marriage has been consummated for 3yrs now and they have been living together all these 3yrs.they resides in </a:t>
            </a:r>
            <a:r>
              <a:rPr lang="en-US" dirty="0" err="1" smtClean="0"/>
              <a:t>jeshwang</a:t>
            </a:r>
            <a:endParaRPr lang="en-US" dirty="0" smtClean="0"/>
          </a:p>
          <a:p>
            <a:r>
              <a:rPr lang="en-US" dirty="0" smtClean="0"/>
              <a:t>They live in 3 bedroom house, with flush toilet and pipe born water supply and electricity supply with an indoor kitchen.</a:t>
            </a:r>
          </a:p>
        </p:txBody>
      </p:sp>
      <p:sp>
        <p:nvSpPr>
          <p:cNvPr id="4" name="Date Placeholder 3"/>
          <p:cNvSpPr>
            <a:spLocks noGrp="1"/>
          </p:cNvSpPr>
          <p:nvPr>
            <p:ph type="dt" sz="quarter" idx="10"/>
          </p:nvPr>
        </p:nvSpPr>
        <p:spPr/>
        <p:txBody>
          <a:bodyPr/>
          <a:lstStyle/>
          <a:p>
            <a:pPr>
              <a:defRPr/>
            </a:pPr>
            <a:fld id="{DD94B5AB-CD04-4034-9EF9-F84866880F40}" type="datetime1">
              <a:rPr lang="en-US" smtClean="0"/>
              <a:pPr>
                <a:defRPr/>
              </a:pPr>
              <a:t>2/23/2017</a:t>
            </a:fld>
            <a:endParaRPr lang="en-US" dirty="0"/>
          </a:p>
        </p:txBody>
      </p:sp>
      <p:sp>
        <p:nvSpPr>
          <p:cNvPr id="5" name="Footer Placeholder 4"/>
          <p:cNvSpPr>
            <a:spLocks noGrp="1"/>
          </p:cNvSpPr>
          <p:nvPr>
            <p:ph type="ftr" sz="quarter" idx="11"/>
          </p:nvPr>
        </p:nvSpPr>
        <p:spPr/>
        <p:txBody>
          <a:bodyPr/>
          <a:lstStyle/>
          <a:p>
            <a:pPr>
              <a:defRPr/>
            </a:pPr>
            <a:r>
              <a:rPr lang="en-US" dirty="0" smtClean="0"/>
              <a:t>UTG OBGYN</a:t>
            </a:r>
            <a:endParaRPr lang="en-US" dirty="0"/>
          </a:p>
        </p:txBody>
      </p:sp>
      <p:sp>
        <p:nvSpPr>
          <p:cNvPr id="6" name="Slide Number Placeholder 5"/>
          <p:cNvSpPr>
            <a:spLocks noGrp="1"/>
          </p:cNvSpPr>
          <p:nvPr>
            <p:ph type="sldNum" sz="quarter" idx="12"/>
          </p:nvPr>
        </p:nvSpPr>
        <p:spPr/>
        <p:txBody>
          <a:bodyPr/>
          <a:lstStyle/>
          <a:p>
            <a:pPr>
              <a:defRPr/>
            </a:pPr>
            <a:fld id="{F16C09ED-33B9-40A3-8923-42776A07C7DB}" type="slidenum">
              <a:rPr lang="en-US" smtClean="0"/>
              <a:pPr>
                <a:defRPr/>
              </a:pPr>
              <a:t>65</a:t>
            </a:fld>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24hrs dietary recall:  took bread and sauce for breakfast with meat of good/adequate ample, rice and stew for lunch with meat and fish of good ample,  tea and bread butter with scrabbled egg for dinner. This is her usual diet.</a:t>
            </a:r>
            <a:endParaRPr lang="en-US" dirty="0"/>
          </a:p>
        </p:txBody>
      </p:sp>
      <p:sp>
        <p:nvSpPr>
          <p:cNvPr id="4" name="Date Placeholder 3"/>
          <p:cNvSpPr>
            <a:spLocks noGrp="1"/>
          </p:cNvSpPr>
          <p:nvPr>
            <p:ph type="dt" sz="half" idx="10"/>
          </p:nvPr>
        </p:nvSpPr>
        <p:spPr/>
        <p:txBody>
          <a:bodyPr/>
          <a:lstStyle/>
          <a:p>
            <a:pPr>
              <a:defRPr/>
            </a:pPr>
            <a:fld id="{AC00CA35-3FAC-448C-BD4B-DD38A0FC4192}" type="datetime1">
              <a:rPr lang="en-US" smtClean="0"/>
              <a:pPr>
                <a:defRPr/>
              </a:pPr>
              <a:t>2/23/2017</a:t>
            </a:fld>
            <a:endParaRPr lang="en-US" dirty="0"/>
          </a:p>
        </p:txBody>
      </p:sp>
      <p:sp>
        <p:nvSpPr>
          <p:cNvPr id="5" name="Footer Placeholder 4"/>
          <p:cNvSpPr>
            <a:spLocks noGrp="1"/>
          </p:cNvSpPr>
          <p:nvPr>
            <p:ph type="ftr" sz="quarter" idx="11"/>
          </p:nvPr>
        </p:nvSpPr>
        <p:spPr/>
        <p:txBody>
          <a:bodyPr/>
          <a:lstStyle/>
          <a:p>
            <a:pPr>
              <a:defRPr/>
            </a:pPr>
            <a:r>
              <a:rPr lang="en-US" smtClean="0"/>
              <a:t>UTG OBGYN</a:t>
            </a:r>
            <a:endParaRPr lang="en-US" dirty="0"/>
          </a:p>
        </p:txBody>
      </p:sp>
      <p:sp>
        <p:nvSpPr>
          <p:cNvPr id="6" name="Slide Number Placeholder 5"/>
          <p:cNvSpPr>
            <a:spLocks noGrp="1"/>
          </p:cNvSpPr>
          <p:nvPr>
            <p:ph type="sldNum" sz="quarter" idx="12"/>
          </p:nvPr>
        </p:nvSpPr>
        <p:spPr/>
        <p:txBody>
          <a:bodyPr/>
          <a:lstStyle/>
          <a:p>
            <a:pPr>
              <a:defRPr/>
            </a:pPr>
            <a:fld id="{B2955A30-79ED-4159-A632-A87D6E5D6100}" type="slidenum">
              <a:rPr lang="en-US" smtClean="0"/>
              <a:pPr>
                <a:defRPr/>
              </a:pPr>
              <a:t>66</a:t>
            </a:fld>
            <a:endParaRPr lang="en-US" dirty="0"/>
          </a:p>
        </p:txBody>
      </p:sp>
    </p:spTree>
    <p:extLst>
      <p:ext uri="{BB962C8B-B14F-4D97-AF65-F5344CB8AC3E}">
        <p14:creationId xmlns:p14="http://schemas.microsoft.com/office/powerpoint/2010/main" xmlns="" val="3422446187"/>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sz="quarter" idx="1"/>
          </p:nvPr>
        </p:nvSpPr>
        <p:spPr/>
        <p:txBody>
          <a:bodyPr/>
          <a:lstStyle/>
          <a:p>
            <a:r>
              <a:rPr lang="en-US" dirty="0" smtClean="0"/>
              <a:t>I </a:t>
            </a:r>
            <a:r>
              <a:rPr lang="en-US" dirty="0"/>
              <a:t>presents Madam29YO Madam </a:t>
            </a:r>
            <a:r>
              <a:rPr lang="en-US" dirty="0" err="1"/>
              <a:t>Isatou</a:t>
            </a:r>
            <a:r>
              <a:rPr lang="en-US" dirty="0"/>
              <a:t> </a:t>
            </a:r>
            <a:r>
              <a:rPr lang="en-US" dirty="0" err="1"/>
              <a:t>Saine</a:t>
            </a:r>
            <a:r>
              <a:rPr lang="en-US" dirty="0"/>
              <a:t>, P0+1, LMP 15 April 2011, </a:t>
            </a:r>
          </a:p>
          <a:p>
            <a:r>
              <a:rPr lang="en-US" dirty="0"/>
              <a:t>C/O unable to conceived for </a:t>
            </a:r>
            <a:r>
              <a:rPr lang="en-US" dirty="0" smtClean="0"/>
              <a:t>3yrs</a:t>
            </a:r>
          </a:p>
          <a:p>
            <a:r>
              <a:rPr lang="en-US" dirty="0" smtClean="0"/>
              <a:t>Had </a:t>
            </a:r>
            <a:r>
              <a:rPr lang="en-US" dirty="0" err="1" smtClean="0"/>
              <a:t>hx</a:t>
            </a:r>
            <a:r>
              <a:rPr lang="en-US" dirty="0" smtClean="0"/>
              <a:t> of abnormal vaginal discharge was treated. Had MVA for incomplete abortion and used IUD</a:t>
            </a:r>
          </a:p>
          <a:p>
            <a:r>
              <a:rPr lang="en-US" dirty="0" smtClean="0"/>
              <a:t>Partner had </a:t>
            </a:r>
            <a:r>
              <a:rPr lang="en-US" dirty="0" err="1" smtClean="0"/>
              <a:t>herniography</a:t>
            </a:r>
            <a:r>
              <a:rPr lang="en-US" dirty="0" smtClean="0"/>
              <a:t> </a:t>
            </a:r>
            <a:endParaRPr lang="en-US" dirty="0"/>
          </a:p>
        </p:txBody>
      </p:sp>
      <p:sp>
        <p:nvSpPr>
          <p:cNvPr id="4" name="Date Placeholder 3"/>
          <p:cNvSpPr>
            <a:spLocks noGrp="1"/>
          </p:cNvSpPr>
          <p:nvPr>
            <p:ph type="dt" sz="half" idx="10"/>
          </p:nvPr>
        </p:nvSpPr>
        <p:spPr/>
        <p:txBody>
          <a:bodyPr/>
          <a:lstStyle/>
          <a:p>
            <a:pPr>
              <a:defRPr/>
            </a:pPr>
            <a:fld id="{AC00CA35-3FAC-448C-BD4B-DD38A0FC4192}" type="datetime1">
              <a:rPr lang="en-US" smtClean="0"/>
              <a:pPr>
                <a:defRPr/>
              </a:pPr>
              <a:t>2/23/2017</a:t>
            </a:fld>
            <a:endParaRPr lang="en-US" dirty="0"/>
          </a:p>
        </p:txBody>
      </p:sp>
      <p:sp>
        <p:nvSpPr>
          <p:cNvPr id="5" name="Footer Placeholder 4"/>
          <p:cNvSpPr>
            <a:spLocks noGrp="1"/>
          </p:cNvSpPr>
          <p:nvPr>
            <p:ph type="ftr" sz="quarter" idx="11"/>
          </p:nvPr>
        </p:nvSpPr>
        <p:spPr/>
        <p:txBody>
          <a:bodyPr/>
          <a:lstStyle/>
          <a:p>
            <a:pPr>
              <a:defRPr/>
            </a:pPr>
            <a:r>
              <a:rPr lang="en-US" smtClean="0"/>
              <a:t>UTG OBGYN</a:t>
            </a:r>
            <a:endParaRPr lang="en-US" dirty="0"/>
          </a:p>
        </p:txBody>
      </p:sp>
      <p:sp>
        <p:nvSpPr>
          <p:cNvPr id="6" name="Slide Number Placeholder 5"/>
          <p:cNvSpPr>
            <a:spLocks noGrp="1"/>
          </p:cNvSpPr>
          <p:nvPr>
            <p:ph type="sldNum" sz="quarter" idx="12"/>
          </p:nvPr>
        </p:nvSpPr>
        <p:spPr/>
        <p:txBody>
          <a:bodyPr/>
          <a:lstStyle/>
          <a:p>
            <a:pPr>
              <a:defRPr/>
            </a:pPr>
            <a:fld id="{B2955A30-79ED-4159-A632-A87D6E5D6100}" type="slidenum">
              <a:rPr lang="en-US" smtClean="0"/>
              <a:pPr>
                <a:defRPr/>
              </a:pPr>
              <a:t>67</a:t>
            </a:fld>
            <a:endParaRPr lang="en-US" dirty="0"/>
          </a:p>
        </p:txBody>
      </p:sp>
    </p:spTree>
    <p:extLst>
      <p:ext uri="{BB962C8B-B14F-4D97-AF65-F5344CB8AC3E}">
        <p14:creationId xmlns:p14="http://schemas.microsoft.com/office/powerpoint/2010/main" xmlns="" val="312387008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title"/>
          </p:nvPr>
        </p:nvSpPr>
        <p:spPr>
          <a:xfrm>
            <a:off x="914400" y="0"/>
            <a:ext cx="7772400" cy="762000"/>
          </a:xfrm>
        </p:spPr>
        <p:txBody>
          <a:bodyPr/>
          <a:lstStyle/>
          <a:p>
            <a:r>
              <a:rPr lang="en-US" dirty="0" smtClean="0"/>
              <a:t>Examination</a:t>
            </a:r>
          </a:p>
        </p:txBody>
      </p:sp>
      <p:sp>
        <p:nvSpPr>
          <p:cNvPr id="70659" name="Content Placeholder 2"/>
          <p:cNvSpPr>
            <a:spLocks noGrp="1"/>
          </p:cNvSpPr>
          <p:nvPr>
            <p:ph sz="quarter" idx="1"/>
          </p:nvPr>
        </p:nvSpPr>
        <p:spPr>
          <a:xfrm>
            <a:off x="0" y="762000"/>
            <a:ext cx="9144000" cy="5257800"/>
          </a:xfrm>
        </p:spPr>
        <p:txBody>
          <a:bodyPr/>
          <a:lstStyle/>
          <a:p>
            <a:r>
              <a:rPr lang="en-US" dirty="0" smtClean="0"/>
              <a:t>Young lady, looks well, of average sized .</a:t>
            </a:r>
          </a:p>
          <a:p>
            <a:r>
              <a:rPr lang="en-US" dirty="0" smtClean="0"/>
              <a:t>Not pale, acyanosed, anicteric,  no palpable peripheral lymphadenopathy, no pedal or sacral odema and not warm to touch with temp 36.7</a:t>
            </a:r>
            <a:r>
              <a:rPr lang="en-US" sz="2800" dirty="0" smtClean="0"/>
              <a:t>ºC</a:t>
            </a:r>
            <a:endParaRPr lang="en-US" dirty="0" smtClean="0"/>
          </a:p>
          <a:p>
            <a:r>
              <a:rPr lang="en-US" dirty="0" smtClean="0"/>
              <a:t>Height 168cm weight 75kg giving BMI  26.6kg/m2</a:t>
            </a:r>
          </a:p>
          <a:p>
            <a:r>
              <a:rPr lang="en-US" dirty="0" smtClean="0"/>
              <a:t>No beard, mustache, acne or </a:t>
            </a:r>
            <a:r>
              <a:rPr lang="en-US" dirty="0" err="1" smtClean="0"/>
              <a:t>acanthosis</a:t>
            </a:r>
            <a:r>
              <a:rPr lang="en-US" dirty="0" smtClean="0"/>
              <a:t> </a:t>
            </a:r>
            <a:r>
              <a:rPr lang="en-US" dirty="0" err="1" smtClean="0"/>
              <a:t>nigra</a:t>
            </a:r>
            <a:r>
              <a:rPr lang="en-US" dirty="0" smtClean="0"/>
              <a:t> seen. Normal thyroid that moves with </a:t>
            </a:r>
            <a:r>
              <a:rPr lang="en-US" dirty="0" err="1" smtClean="0"/>
              <a:t>glutition</a:t>
            </a:r>
            <a:r>
              <a:rPr lang="en-US" dirty="0" smtClean="0"/>
              <a:t> and no anterior neck swelling, no distended neck veins</a:t>
            </a:r>
          </a:p>
          <a:p>
            <a:r>
              <a:rPr lang="en-US" dirty="0" smtClean="0"/>
              <a:t>Normal nulliparous breast (B5)with well form nipples and areola, no discharges from nipple and no palpable mass.</a:t>
            </a:r>
          </a:p>
          <a:p>
            <a:r>
              <a:rPr lang="en-US" dirty="0" smtClean="0"/>
              <a:t>Respiratory rate 16cycles/min. Normal symmetrical chest, no abnormal hair growth, no palpable mass or tenderness, vesicular breath sounds</a:t>
            </a:r>
          </a:p>
          <a:p>
            <a:endParaRPr lang="en-US" dirty="0" smtClean="0"/>
          </a:p>
        </p:txBody>
      </p:sp>
      <p:sp>
        <p:nvSpPr>
          <p:cNvPr id="4" name="Date Placeholder 3"/>
          <p:cNvSpPr>
            <a:spLocks noGrp="1"/>
          </p:cNvSpPr>
          <p:nvPr>
            <p:ph type="dt" sz="quarter" idx="10"/>
          </p:nvPr>
        </p:nvSpPr>
        <p:spPr/>
        <p:txBody>
          <a:bodyPr/>
          <a:lstStyle/>
          <a:p>
            <a:pPr>
              <a:defRPr/>
            </a:pPr>
            <a:fld id="{E9912945-A23E-4955-9837-A4E1A8B1BF17}" type="datetime1">
              <a:rPr lang="en-US" smtClean="0"/>
              <a:pPr>
                <a:defRPr/>
              </a:pPr>
              <a:t>2/23/2017</a:t>
            </a:fld>
            <a:endParaRPr lang="en-US" dirty="0"/>
          </a:p>
        </p:txBody>
      </p:sp>
      <p:sp>
        <p:nvSpPr>
          <p:cNvPr id="5" name="Footer Placeholder 4"/>
          <p:cNvSpPr>
            <a:spLocks noGrp="1"/>
          </p:cNvSpPr>
          <p:nvPr>
            <p:ph type="ftr" sz="quarter" idx="11"/>
          </p:nvPr>
        </p:nvSpPr>
        <p:spPr/>
        <p:txBody>
          <a:bodyPr/>
          <a:lstStyle/>
          <a:p>
            <a:pPr>
              <a:defRPr/>
            </a:pPr>
            <a:r>
              <a:rPr lang="en-US" dirty="0" smtClean="0"/>
              <a:t>UTG OBGYN</a:t>
            </a:r>
            <a:endParaRPr lang="en-US" dirty="0"/>
          </a:p>
        </p:txBody>
      </p:sp>
      <p:sp>
        <p:nvSpPr>
          <p:cNvPr id="6" name="Slide Number Placeholder 5"/>
          <p:cNvSpPr>
            <a:spLocks noGrp="1"/>
          </p:cNvSpPr>
          <p:nvPr>
            <p:ph type="sldNum" sz="quarter" idx="12"/>
          </p:nvPr>
        </p:nvSpPr>
        <p:spPr/>
        <p:txBody>
          <a:bodyPr/>
          <a:lstStyle/>
          <a:p>
            <a:pPr>
              <a:defRPr/>
            </a:pPr>
            <a:fld id="{EC66AE08-89A1-40C6-A77A-62BC173B7A04}" type="slidenum">
              <a:rPr lang="en-US" smtClean="0"/>
              <a:pPr>
                <a:defRPr/>
              </a:pPr>
              <a:t>68</a:t>
            </a:fld>
            <a:endParaRPr lang="en-US"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11162"/>
          </a:xfrm>
        </p:spPr>
        <p:txBody>
          <a:bodyPr/>
          <a:lstStyle/>
          <a:p>
            <a:endParaRPr lang="en-US" dirty="0"/>
          </a:p>
        </p:txBody>
      </p:sp>
      <p:sp>
        <p:nvSpPr>
          <p:cNvPr id="3" name="Content Placeholder 2"/>
          <p:cNvSpPr>
            <a:spLocks noGrp="1"/>
          </p:cNvSpPr>
          <p:nvPr>
            <p:ph sz="quarter" idx="1"/>
          </p:nvPr>
        </p:nvSpPr>
        <p:spPr>
          <a:xfrm>
            <a:off x="0" y="914400"/>
            <a:ext cx="9144000" cy="5105400"/>
          </a:xfrm>
        </p:spPr>
        <p:txBody>
          <a:bodyPr/>
          <a:lstStyle/>
          <a:p>
            <a:r>
              <a:rPr lang="en-US" dirty="0" smtClean="0"/>
              <a:t>Pulse rate 68bpm RVG non collapsing BP 100/70mmHg. Quiet precodium, apex beat 4ICSMCL, no thrill or heaves 1</a:t>
            </a:r>
            <a:r>
              <a:rPr lang="en-US" baseline="30000" dirty="0" smtClean="0"/>
              <a:t>st</a:t>
            </a:r>
            <a:r>
              <a:rPr lang="en-US" dirty="0" smtClean="0"/>
              <a:t> and 2</a:t>
            </a:r>
            <a:r>
              <a:rPr lang="en-US" baseline="30000" dirty="0" smtClean="0"/>
              <a:t>nd</a:t>
            </a:r>
            <a:r>
              <a:rPr lang="en-US" dirty="0" smtClean="0"/>
              <a:t> heart sounds normal and no murmur heard</a:t>
            </a:r>
          </a:p>
          <a:p>
            <a:r>
              <a:rPr lang="en-US" dirty="0" smtClean="0"/>
              <a:t>full abdomen which moves with respiration, umbilicus is inverted, no surgical scar or scarifications, straies, and normal female pubic hair pattern, no hernia. Abd is soft, non tender, LSK not palpable and no other palpable mass.</a:t>
            </a:r>
          </a:p>
          <a:p>
            <a:r>
              <a:rPr lang="en-US" dirty="0" smtClean="0"/>
              <a:t>Circumcised (clitorectomy) scar (FGM Type I)  no discharges, normal labias, normal urethra meatus, normal fourchette , hymen discontinue with about 4 </a:t>
            </a:r>
            <a:r>
              <a:rPr lang="en-US" dirty="0" err="1" smtClean="0"/>
              <a:t>corincular</a:t>
            </a:r>
            <a:r>
              <a:rPr lang="en-US" dirty="0" smtClean="0"/>
              <a:t> </a:t>
            </a:r>
            <a:r>
              <a:rPr lang="en-US" dirty="0" err="1" smtClean="0"/>
              <a:t>mitrifomis</a:t>
            </a:r>
            <a:r>
              <a:rPr lang="en-US" dirty="0" smtClean="0"/>
              <a:t>, normal fossa </a:t>
            </a:r>
            <a:r>
              <a:rPr lang="en-US" dirty="0" err="1" smtClean="0"/>
              <a:t>navicularis</a:t>
            </a:r>
            <a:r>
              <a:rPr lang="en-US" dirty="0" smtClean="0"/>
              <a:t>, normal vaginal wall ruggae and cervix with no discharges and has nulliparous Os. </a:t>
            </a:r>
          </a:p>
          <a:p>
            <a:r>
              <a:rPr lang="en-US" dirty="0" smtClean="0"/>
              <a:t>Normal size non pregnant anterior-</a:t>
            </a:r>
            <a:r>
              <a:rPr lang="en-US" dirty="0" err="1" smtClean="0"/>
              <a:t>verted</a:t>
            </a:r>
            <a:r>
              <a:rPr lang="en-US" dirty="0" smtClean="0"/>
              <a:t> uterus, no cervical motion or adnexal tenderness or adnexal mass</a:t>
            </a:r>
          </a:p>
          <a:p>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fld id="{71623EB1-9831-4FF6-8A71-BCBF21D25D8F}" type="datetime1">
              <a:rPr lang="en-US" smtClean="0"/>
              <a:pPr>
                <a:defRPr/>
              </a:pPr>
              <a:t>2/23/2017</a:t>
            </a:fld>
            <a:endParaRPr lang="en-US" dirty="0"/>
          </a:p>
        </p:txBody>
      </p:sp>
      <p:sp>
        <p:nvSpPr>
          <p:cNvPr id="5" name="Footer Placeholder 4"/>
          <p:cNvSpPr>
            <a:spLocks noGrp="1"/>
          </p:cNvSpPr>
          <p:nvPr>
            <p:ph type="ftr" sz="quarter" idx="11"/>
          </p:nvPr>
        </p:nvSpPr>
        <p:spPr/>
        <p:txBody>
          <a:bodyPr/>
          <a:lstStyle/>
          <a:p>
            <a:pPr>
              <a:defRPr/>
            </a:pPr>
            <a:r>
              <a:rPr lang="en-US" dirty="0" smtClean="0"/>
              <a:t>UTG OBGYN</a:t>
            </a:r>
            <a:endParaRPr lang="en-US" dirty="0"/>
          </a:p>
        </p:txBody>
      </p:sp>
      <p:sp>
        <p:nvSpPr>
          <p:cNvPr id="6" name="Slide Number Placeholder 5"/>
          <p:cNvSpPr>
            <a:spLocks noGrp="1"/>
          </p:cNvSpPr>
          <p:nvPr>
            <p:ph type="sldNum" sz="quarter" idx="12"/>
          </p:nvPr>
        </p:nvSpPr>
        <p:spPr/>
        <p:txBody>
          <a:bodyPr/>
          <a:lstStyle/>
          <a:p>
            <a:pPr>
              <a:defRPr/>
            </a:pPr>
            <a:fld id="{B2955A30-79ED-4159-A632-A87D6E5D6100}" type="slidenum">
              <a:rPr lang="en-US" smtClean="0"/>
              <a:pPr>
                <a:defRPr/>
              </a:pPr>
              <a:t>69</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txBody>
          <a:bodyPr>
            <a:normAutofit fontScale="90000"/>
          </a:bodyPr>
          <a:lstStyle/>
          <a:p>
            <a:pPr algn="ctr" eaLnBrk="1" fontAlgn="auto" hangingPunct="1">
              <a:spcAft>
                <a:spcPts val="0"/>
              </a:spcAft>
              <a:defRPr/>
            </a:pPr>
            <a:r>
              <a:rPr lang="en-US" dirty="0" smtClean="0"/>
              <a:t>CALCULTION OF EXPECTED DAY OF DELIVERY</a:t>
            </a:r>
            <a:endParaRPr lang="en-US" dirty="0"/>
          </a:p>
        </p:txBody>
      </p:sp>
      <p:sp>
        <p:nvSpPr>
          <p:cNvPr id="3" name="Content Placeholder 2"/>
          <p:cNvSpPr>
            <a:spLocks noGrp="1"/>
          </p:cNvSpPr>
          <p:nvPr>
            <p:ph sz="quarter" idx="1"/>
          </p:nvPr>
        </p:nvSpPr>
        <p:spPr>
          <a:xfrm>
            <a:off x="0" y="685800"/>
            <a:ext cx="9144000" cy="6172200"/>
          </a:xfrm>
        </p:spPr>
        <p:txBody>
          <a:bodyPr anchor="ctr">
            <a:normAutofit/>
          </a:bodyPr>
          <a:lstStyle/>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Using Nagaele rule</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Assumptions made</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Regular 28 day cycle not using contraceptives</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Ovulation occurs 14days before start of next menses</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Two methods:</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Add 7days and 9months to the date of the 1</a:t>
            </a:r>
            <a:r>
              <a:rPr lang="en-US" baseline="30000" dirty="0" smtClean="0">
                <a:latin typeface="Times New Roman" pitchFamily="18" charset="0"/>
                <a:cs typeface="Times New Roman" pitchFamily="18" charset="0"/>
              </a:rPr>
              <a:t>st</a:t>
            </a:r>
            <a:r>
              <a:rPr lang="en-US" dirty="0" smtClean="0">
                <a:latin typeface="Times New Roman" pitchFamily="18" charset="0"/>
                <a:cs typeface="Times New Roman" pitchFamily="18" charset="0"/>
              </a:rPr>
              <a:t> day of last menstrual period</a:t>
            </a:r>
          </a:p>
          <a:p>
            <a:pPr marL="548640" lvl="1" eaLnBrk="1" fontAlgn="auto" hangingPunct="1">
              <a:spcBef>
                <a:spcPts val="370"/>
              </a:spcBef>
              <a:spcAft>
                <a:spcPts val="0"/>
              </a:spcAft>
              <a:buFont typeface="Wingdings" pitchFamily="2" charset="2"/>
              <a:buChar char="Ø"/>
              <a:defRPr/>
            </a:pPr>
            <a:r>
              <a:rPr lang="en-US" dirty="0" smtClean="0">
                <a:latin typeface="Times New Roman" pitchFamily="18" charset="0"/>
                <a:cs typeface="Times New Roman" pitchFamily="18" charset="0"/>
              </a:rPr>
              <a:t>Add 7days, subtract 3months and add 1year to the date of the 1</a:t>
            </a:r>
            <a:r>
              <a:rPr lang="en-US" baseline="30000" dirty="0" smtClean="0">
                <a:latin typeface="Times New Roman" pitchFamily="18" charset="0"/>
                <a:cs typeface="Times New Roman" pitchFamily="18" charset="0"/>
              </a:rPr>
              <a:t>st</a:t>
            </a:r>
            <a:r>
              <a:rPr lang="en-US" dirty="0" smtClean="0">
                <a:latin typeface="Times New Roman" pitchFamily="18" charset="0"/>
                <a:cs typeface="Times New Roman" pitchFamily="18" charset="0"/>
              </a:rPr>
              <a:t> day of last menstrual period</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Cycles longer than 28days, add the difference to the calculated EDD</a:t>
            </a:r>
          </a:p>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Cycles less than 28days subtract the difference from the calculated EDD</a:t>
            </a:r>
            <a:endParaRPr lang="en-US" dirty="0">
              <a:latin typeface="Times New Roman" pitchFamily="18" charset="0"/>
              <a:cs typeface="Times New Roman" pitchFamily="18" charset="0"/>
            </a:endParaRPr>
          </a:p>
        </p:txBody>
      </p:sp>
      <p:sp>
        <p:nvSpPr>
          <p:cNvPr id="13316"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B18F09BA-57CC-406C-9B80-0DEF80188331}" type="datetime1">
              <a:rPr lang="en-US" smtClean="0"/>
              <a:pPr fontAlgn="base">
                <a:spcBef>
                  <a:spcPct val="0"/>
                </a:spcBef>
                <a:spcAft>
                  <a:spcPct val="0"/>
                </a:spcAft>
                <a:defRPr/>
              </a:pPr>
              <a:t>2/23/2017</a:t>
            </a:fld>
            <a:endParaRPr lang="en-US" dirty="0" smtClean="0"/>
          </a:p>
        </p:txBody>
      </p:sp>
      <p:sp>
        <p:nvSpPr>
          <p:cNvPr id="5" name="Slide Number Placeholder 4"/>
          <p:cNvSpPr>
            <a:spLocks noGrp="1"/>
          </p:cNvSpPr>
          <p:nvPr>
            <p:ph type="sldNum" sz="quarter" idx="12"/>
          </p:nvPr>
        </p:nvSpPr>
        <p:spPr>
          <a:xfrm>
            <a:off x="6705600" y="6172200"/>
            <a:ext cx="457200" cy="457200"/>
          </a:xfrm>
        </p:spPr>
        <p:txBody>
          <a:bodyPr/>
          <a:lstStyle/>
          <a:p>
            <a:pPr>
              <a:defRPr/>
            </a:pPr>
            <a:fld id="{45E8ED44-DFF8-4DA7-B535-5FC50F6C8A80}" type="slidenum">
              <a:rPr lang="en-US"/>
              <a:pPr>
                <a:defRPr/>
              </a:pPr>
              <a:t>7</a:t>
            </a:fld>
            <a:endParaRPr lang="en-US" dirty="0"/>
          </a:p>
        </p:txBody>
      </p:sp>
      <p:sp>
        <p:nvSpPr>
          <p:cNvPr id="13318" name="Footer Placeholder 5"/>
          <p:cNvSpPr>
            <a:spLocks noGrp="1"/>
          </p:cNvSpPr>
          <p:nvPr>
            <p:ph type="ftr" sz="quarter" idx="11"/>
          </p:nvPr>
        </p:nvSpPr>
        <p:spPr bwMode="auto">
          <a:xfrm>
            <a:off x="3581400" y="6248400"/>
            <a:ext cx="3962400" cy="457200"/>
          </a:xfrm>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Tree>
    <p:extLst>
      <p:ext uri="{BB962C8B-B14F-4D97-AF65-F5344CB8AC3E}">
        <p14:creationId xmlns:p14="http://schemas.microsoft.com/office/powerpoint/2010/main" xmlns="" val="158552739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r>
              <a:rPr lang="en-US" dirty="0" smtClean="0"/>
              <a:t>Normal sense of smell through each nostrils,Visual acuity is 6/6 and normal visual fields elicited through confrontation, no colour blindness, normal retina</a:t>
            </a:r>
          </a:p>
          <a:p>
            <a:r>
              <a:rPr lang="en-US" dirty="0" smtClean="0"/>
              <a:t>All other cranial nerves are normal</a:t>
            </a:r>
          </a:p>
          <a:p>
            <a:r>
              <a:rPr lang="en-US" dirty="0" smtClean="0"/>
              <a:t>Normal extremities including normal size head jaws, face and hands.</a:t>
            </a:r>
            <a:endParaRPr lang="en-US" dirty="0"/>
          </a:p>
        </p:txBody>
      </p:sp>
      <p:sp>
        <p:nvSpPr>
          <p:cNvPr id="4" name="Date Placeholder 3"/>
          <p:cNvSpPr>
            <a:spLocks noGrp="1"/>
          </p:cNvSpPr>
          <p:nvPr>
            <p:ph type="dt" sz="half" idx="10"/>
          </p:nvPr>
        </p:nvSpPr>
        <p:spPr/>
        <p:txBody>
          <a:bodyPr/>
          <a:lstStyle/>
          <a:p>
            <a:pPr>
              <a:defRPr/>
            </a:pPr>
            <a:fld id="{8617D62F-7229-45B1-852D-3B3181DF047A}" type="datetime1">
              <a:rPr lang="en-US" smtClean="0"/>
              <a:pPr>
                <a:defRPr/>
              </a:pPr>
              <a:t>2/23/2017</a:t>
            </a:fld>
            <a:endParaRPr lang="en-US" dirty="0"/>
          </a:p>
        </p:txBody>
      </p:sp>
      <p:sp>
        <p:nvSpPr>
          <p:cNvPr id="5" name="Footer Placeholder 4"/>
          <p:cNvSpPr>
            <a:spLocks noGrp="1"/>
          </p:cNvSpPr>
          <p:nvPr>
            <p:ph type="ftr" sz="quarter" idx="11"/>
          </p:nvPr>
        </p:nvSpPr>
        <p:spPr/>
        <p:txBody>
          <a:bodyPr/>
          <a:lstStyle/>
          <a:p>
            <a:pPr>
              <a:defRPr/>
            </a:pPr>
            <a:r>
              <a:rPr lang="en-US" dirty="0" smtClean="0"/>
              <a:t>UTG OBGYN</a:t>
            </a:r>
            <a:endParaRPr lang="en-US" dirty="0"/>
          </a:p>
        </p:txBody>
      </p:sp>
      <p:sp>
        <p:nvSpPr>
          <p:cNvPr id="6" name="Slide Number Placeholder 5"/>
          <p:cNvSpPr>
            <a:spLocks noGrp="1"/>
          </p:cNvSpPr>
          <p:nvPr>
            <p:ph type="sldNum" sz="quarter" idx="12"/>
          </p:nvPr>
        </p:nvSpPr>
        <p:spPr/>
        <p:txBody>
          <a:bodyPr/>
          <a:lstStyle/>
          <a:p>
            <a:pPr>
              <a:defRPr/>
            </a:pPr>
            <a:fld id="{B2955A30-79ED-4159-A632-A87D6E5D6100}" type="slidenum">
              <a:rPr lang="en-US" smtClean="0"/>
              <a:pPr>
                <a:defRPr/>
              </a:pPr>
              <a:t>70</a:t>
            </a:fld>
            <a:endParaRPr lang="en-US"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a:xfrm>
            <a:off x="914400" y="0"/>
            <a:ext cx="7772400" cy="685800"/>
          </a:xfrm>
        </p:spPr>
        <p:txBody>
          <a:bodyPr/>
          <a:lstStyle/>
          <a:p>
            <a:r>
              <a:rPr lang="en-US" dirty="0" smtClean="0"/>
              <a:t>Examination of spouse</a:t>
            </a:r>
          </a:p>
        </p:txBody>
      </p:sp>
      <p:sp>
        <p:nvSpPr>
          <p:cNvPr id="71683" name="Content Placeholder 2"/>
          <p:cNvSpPr>
            <a:spLocks noGrp="1"/>
          </p:cNvSpPr>
          <p:nvPr>
            <p:ph sz="quarter" idx="1"/>
          </p:nvPr>
        </p:nvSpPr>
        <p:spPr>
          <a:xfrm>
            <a:off x="0" y="838200"/>
            <a:ext cx="9144000" cy="5181600"/>
          </a:xfrm>
        </p:spPr>
        <p:txBody>
          <a:bodyPr/>
          <a:lstStyle/>
          <a:p>
            <a:r>
              <a:rPr lang="en-US" dirty="0" smtClean="0"/>
              <a:t>Young man looks well and average build.</a:t>
            </a:r>
          </a:p>
          <a:p>
            <a:r>
              <a:rPr lang="en-US" dirty="0" smtClean="0"/>
              <a:t>Not pale acyanosed, anicteric, no peripheral odema, no palpable lymphadenopathy</a:t>
            </a:r>
          </a:p>
          <a:p>
            <a:r>
              <a:rPr lang="en-US" dirty="0" smtClean="0"/>
              <a:t>No baldness, normal thyroid no anterior neck swelling and normal chest  with normal male breast no </a:t>
            </a:r>
            <a:r>
              <a:rPr lang="en-US" dirty="0"/>
              <a:t>l</a:t>
            </a:r>
            <a:r>
              <a:rPr lang="en-US" dirty="0" smtClean="0"/>
              <a:t>umps or discharges and normal male hair distibution on chest and  no tenderness or swelling, </a:t>
            </a:r>
          </a:p>
          <a:p>
            <a:r>
              <a:rPr lang="en-US" dirty="0" smtClean="0"/>
              <a:t>Respiratory rate 18cycles/min regular  normal tactil and vocal fremitus and resonant percussion notes with vesicular breath sounds</a:t>
            </a:r>
          </a:p>
          <a:p>
            <a:r>
              <a:rPr lang="en-US" dirty="0" smtClean="0"/>
              <a:t>Pulse rate 80bpm RGV non collapsing BP 120/70mmHg, </a:t>
            </a:r>
            <a:r>
              <a:rPr lang="en-US" dirty="0" err="1" smtClean="0"/>
              <a:t>Precodium</a:t>
            </a:r>
            <a:r>
              <a:rPr lang="en-US" dirty="0" smtClean="0"/>
              <a:t> quiet, apex beat 5ICSMCL, I &amp; II are normal and no murmurs</a:t>
            </a:r>
          </a:p>
        </p:txBody>
      </p:sp>
      <p:sp>
        <p:nvSpPr>
          <p:cNvPr id="4" name="Date Placeholder 3"/>
          <p:cNvSpPr>
            <a:spLocks noGrp="1"/>
          </p:cNvSpPr>
          <p:nvPr>
            <p:ph type="dt" sz="quarter" idx="10"/>
          </p:nvPr>
        </p:nvSpPr>
        <p:spPr/>
        <p:txBody>
          <a:bodyPr/>
          <a:lstStyle/>
          <a:p>
            <a:pPr>
              <a:defRPr/>
            </a:pPr>
            <a:fld id="{F0B25B7A-3BC6-4C7B-94B7-6F011BBD6F18}" type="datetime1">
              <a:rPr lang="en-US" smtClean="0"/>
              <a:pPr>
                <a:defRPr/>
              </a:pPr>
              <a:t>2/23/2017</a:t>
            </a:fld>
            <a:endParaRPr lang="en-US" dirty="0"/>
          </a:p>
        </p:txBody>
      </p:sp>
      <p:sp>
        <p:nvSpPr>
          <p:cNvPr id="5" name="Footer Placeholder 4"/>
          <p:cNvSpPr>
            <a:spLocks noGrp="1"/>
          </p:cNvSpPr>
          <p:nvPr>
            <p:ph type="ftr" sz="quarter" idx="11"/>
          </p:nvPr>
        </p:nvSpPr>
        <p:spPr/>
        <p:txBody>
          <a:bodyPr/>
          <a:lstStyle/>
          <a:p>
            <a:pPr>
              <a:defRPr/>
            </a:pPr>
            <a:r>
              <a:rPr lang="en-US" dirty="0" smtClean="0"/>
              <a:t>UTG OBGYN</a:t>
            </a:r>
            <a:endParaRPr lang="en-US" dirty="0"/>
          </a:p>
        </p:txBody>
      </p:sp>
      <p:sp>
        <p:nvSpPr>
          <p:cNvPr id="6" name="Slide Number Placeholder 5"/>
          <p:cNvSpPr>
            <a:spLocks noGrp="1"/>
          </p:cNvSpPr>
          <p:nvPr>
            <p:ph type="sldNum" sz="quarter" idx="12"/>
          </p:nvPr>
        </p:nvSpPr>
        <p:spPr/>
        <p:txBody>
          <a:bodyPr/>
          <a:lstStyle/>
          <a:p>
            <a:pPr>
              <a:defRPr/>
            </a:pPr>
            <a:fld id="{DCA73BF2-41CF-4A1C-B681-B18D00E0885B}" type="slidenum">
              <a:rPr lang="en-US" smtClean="0"/>
              <a:pPr>
                <a:defRPr/>
              </a:pPr>
              <a:t>71</a:t>
            </a:fld>
            <a:endParaRPr lang="en-US"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a:xfrm>
            <a:off x="0" y="1447800"/>
            <a:ext cx="9144000" cy="4572000"/>
          </a:xfrm>
        </p:spPr>
        <p:txBody>
          <a:bodyPr/>
          <a:lstStyle/>
          <a:p>
            <a:r>
              <a:rPr lang="en-US" dirty="0" smtClean="0"/>
              <a:t>Abdomen full moves with respiration, umbilicus inverted, male pattern pubic and abd hair distribution, Right </a:t>
            </a:r>
            <a:r>
              <a:rPr lang="en-US" dirty="0" err="1" smtClean="0"/>
              <a:t>para</a:t>
            </a:r>
            <a:r>
              <a:rPr lang="en-US" dirty="0" smtClean="0"/>
              <a:t>-midline scar. Abd is soft non tender LSK not palpable and no other palpable mass, typanitic percussion and 3 bowel sounds in 1min.</a:t>
            </a:r>
          </a:p>
          <a:p>
            <a:r>
              <a:rPr lang="en-US" dirty="0" smtClean="0"/>
              <a:t>Normal circumcised penis, no discharges ulcers, nodules or pustules and is about 8cm long in  non erect position, urethra meatus is at the tip of the glans penis no </a:t>
            </a:r>
            <a:r>
              <a:rPr lang="en-US" dirty="0" err="1" smtClean="0"/>
              <a:t>epi</a:t>
            </a:r>
            <a:r>
              <a:rPr lang="en-US" dirty="0" smtClean="0"/>
              <a:t>- or hypospedias, no palpable cord with the urethra has normal scrotum with both testis inside and each about 4cm diameter with not other palpable masses,  vas differens are paalpble connected to the testis and normal epididymis, no tenderness felt.</a:t>
            </a:r>
          </a:p>
          <a:p>
            <a:r>
              <a:rPr lang="en-US" dirty="0" smtClean="0"/>
              <a:t>Penis was easily stimulated into harden and erection with no deformity seen </a:t>
            </a:r>
            <a:endParaRPr lang="en-US" dirty="0"/>
          </a:p>
        </p:txBody>
      </p:sp>
      <p:sp>
        <p:nvSpPr>
          <p:cNvPr id="4" name="Date Placeholder 3"/>
          <p:cNvSpPr>
            <a:spLocks noGrp="1"/>
          </p:cNvSpPr>
          <p:nvPr>
            <p:ph type="dt" sz="half" idx="10"/>
          </p:nvPr>
        </p:nvSpPr>
        <p:spPr/>
        <p:txBody>
          <a:bodyPr/>
          <a:lstStyle/>
          <a:p>
            <a:pPr>
              <a:defRPr/>
            </a:pPr>
            <a:fld id="{1537F06C-793B-4B9B-90CD-41892C33AE33}" type="datetime1">
              <a:rPr lang="en-US" smtClean="0"/>
              <a:pPr>
                <a:defRPr/>
              </a:pPr>
              <a:t>2/23/2017</a:t>
            </a:fld>
            <a:endParaRPr lang="en-US" dirty="0"/>
          </a:p>
        </p:txBody>
      </p:sp>
      <p:sp>
        <p:nvSpPr>
          <p:cNvPr id="5" name="Footer Placeholder 4"/>
          <p:cNvSpPr>
            <a:spLocks noGrp="1"/>
          </p:cNvSpPr>
          <p:nvPr>
            <p:ph type="ftr" sz="quarter" idx="11"/>
          </p:nvPr>
        </p:nvSpPr>
        <p:spPr/>
        <p:txBody>
          <a:bodyPr/>
          <a:lstStyle/>
          <a:p>
            <a:pPr>
              <a:defRPr/>
            </a:pPr>
            <a:r>
              <a:rPr lang="en-US" dirty="0" smtClean="0"/>
              <a:t>UTG OBGYN</a:t>
            </a:r>
            <a:endParaRPr lang="en-US" dirty="0"/>
          </a:p>
        </p:txBody>
      </p:sp>
      <p:sp>
        <p:nvSpPr>
          <p:cNvPr id="6" name="Slide Number Placeholder 5"/>
          <p:cNvSpPr>
            <a:spLocks noGrp="1"/>
          </p:cNvSpPr>
          <p:nvPr>
            <p:ph type="sldNum" sz="quarter" idx="12"/>
          </p:nvPr>
        </p:nvSpPr>
        <p:spPr/>
        <p:txBody>
          <a:bodyPr/>
          <a:lstStyle/>
          <a:p>
            <a:pPr>
              <a:defRPr/>
            </a:pPr>
            <a:fld id="{B2955A30-79ED-4159-A632-A87D6E5D6100}" type="slidenum">
              <a:rPr lang="en-US" smtClean="0"/>
              <a:pPr>
                <a:defRPr/>
              </a:pPr>
              <a:t>72</a:t>
            </a:fld>
            <a:endParaRPr lang="en-US"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sz="quarter" idx="1"/>
          </p:nvPr>
        </p:nvSpPr>
        <p:spPr/>
        <p:txBody>
          <a:bodyPr/>
          <a:lstStyle/>
          <a:p>
            <a:r>
              <a:rPr lang="en-US" dirty="0"/>
              <a:t>I presents Madam29YO Madam </a:t>
            </a:r>
            <a:r>
              <a:rPr lang="en-US" dirty="0" err="1"/>
              <a:t>Isatou</a:t>
            </a:r>
            <a:r>
              <a:rPr lang="en-US" dirty="0"/>
              <a:t> </a:t>
            </a:r>
            <a:r>
              <a:rPr lang="en-US" dirty="0" err="1"/>
              <a:t>Saine</a:t>
            </a:r>
            <a:r>
              <a:rPr lang="en-US" dirty="0"/>
              <a:t>, P0+1, LMP 15 April 2011, </a:t>
            </a:r>
          </a:p>
          <a:p>
            <a:r>
              <a:rPr lang="en-US" dirty="0"/>
              <a:t>C/O unable to conceived for 3yrs</a:t>
            </a:r>
          </a:p>
          <a:p>
            <a:r>
              <a:rPr lang="en-US" dirty="0"/>
              <a:t>Had </a:t>
            </a:r>
            <a:r>
              <a:rPr lang="en-US" dirty="0" err="1"/>
              <a:t>hx</a:t>
            </a:r>
            <a:r>
              <a:rPr lang="en-US" dirty="0"/>
              <a:t> of abnormal vaginal discharge was treated. Had MVA for incomplete abortion and used IUD</a:t>
            </a:r>
          </a:p>
          <a:p>
            <a:r>
              <a:rPr lang="en-US" dirty="0"/>
              <a:t>Partner had </a:t>
            </a:r>
            <a:r>
              <a:rPr lang="en-US" dirty="0" err="1"/>
              <a:t>herniography</a:t>
            </a:r>
            <a:r>
              <a:rPr lang="en-US" dirty="0"/>
              <a:t> </a:t>
            </a:r>
          </a:p>
        </p:txBody>
      </p:sp>
      <p:sp>
        <p:nvSpPr>
          <p:cNvPr id="4" name="Date Placeholder 3"/>
          <p:cNvSpPr>
            <a:spLocks noGrp="1"/>
          </p:cNvSpPr>
          <p:nvPr>
            <p:ph type="dt" sz="half" idx="10"/>
          </p:nvPr>
        </p:nvSpPr>
        <p:spPr/>
        <p:txBody>
          <a:bodyPr/>
          <a:lstStyle/>
          <a:p>
            <a:pPr>
              <a:defRPr/>
            </a:pPr>
            <a:fld id="{AC00CA35-3FAC-448C-BD4B-DD38A0FC4192}" type="datetime1">
              <a:rPr lang="en-US" smtClean="0"/>
              <a:pPr>
                <a:defRPr/>
              </a:pPr>
              <a:t>2/23/2017</a:t>
            </a:fld>
            <a:endParaRPr lang="en-US" dirty="0"/>
          </a:p>
        </p:txBody>
      </p:sp>
      <p:sp>
        <p:nvSpPr>
          <p:cNvPr id="5" name="Footer Placeholder 4"/>
          <p:cNvSpPr>
            <a:spLocks noGrp="1"/>
          </p:cNvSpPr>
          <p:nvPr>
            <p:ph type="ftr" sz="quarter" idx="11"/>
          </p:nvPr>
        </p:nvSpPr>
        <p:spPr/>
        <p:txBody>
          <a:bodyPr/>
          <a:lstStyle/>
          <a:p>
            <a:pPr>
              <a:defRPr/>
            </a:pPr>
            <a:r>
              <a:rPr lang="en-US" smtClean="0"/>
              <a:t>UTG OBGYN</a:t>
            </a:r>
            <a:endParaRPr lang="en-US" dirty="0"/>
          </a:p>
        </p:txBody>
      </p:sp>
      <p:sp>
        <p:nvSpPr>
          <p:cNvPr id="6" name="Slide Number Placeholder 5"/>
          <p:cNvSpPr>
            <a:spLocks noGrp="1"/>
          </p:cNvSpPr>
          <p:nvPr>
            <p:ph type="sldNum" sz="quarter" idx="12"/>
          </p:nvPr>
        </p:nvSpPr>
        <p:spPr/>
        <p:txBody>
          <a:bodyPr/>
          <a:lstStyle/>
          <a:p>
            <a:pPr>
              <a:defRPr/>
            </a:pPr>
            <a:fld id="{B2955A30-79ED-4159-A632-A87D6E5D6100}" type="slidenum">
              <a:rPr lang="en-US" smtClean="0"/>
              <a:pPr>
                <a:defRPr/>
              </a:pPr>
              <a:t>73</a:t>
            </a:fld>
            <a:endParaRPr lang="en-US" dirty="0"/>
          </a:p>
        </p:txBody>
      </p:sp>
    </p:spTree>
    <p:extLst>
      <p:ext uri="{BB962C8B-B14F-4D97-AF65-F5344CB8AC3E}">
        <p14:creationId xmlns:p14="http://schemas.microsoft.com/office/powerpoint/2010/main" xmlns="" val="70304913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p:nvPr>
        </p:nvSpPr>
        <p:spPr/>
        <p:txBody>
          <a:bodyPr/>
          <a:lstStyle/>
          <a:p>
            <a:endParaRPr lang="en-US" dirty="0" smtClean="0"/>
          </a:p>
        </p:txBody>
      </p:sp>
      <p:sp>
        <p:nvSpPr>
          <p:cNvPr id="72707" name="Content Placeholder 2"/>
          <p:cNvSpPr>
            <a:spLocks noGrp="1"/>
          </p:cNvSpPr>
          <p:nvPr>
            <p:ph sz="quarter" idx="1"/>
          </p:nvPr>
        </p:nvSpPr>
        <p:spPr/>
        <p:txBody>
          <a:bodyPr/>
          <a:lstStyle/>
          <a:p>
            <a:r>
              <a:rPr lang="en-US" dirty="0" smtClean="0"/>
              <a:t>IMPRESSION: </a:t>
            </a:r>
          </a:p>
          <a:p>
            <a:pPr lvl="1">
              <a:buFont typeface="Wingdings" pitchFamily="2" charset="2"/>
              <a:buChar char="Ø"/>
            </a:pPr>
            <a:r>
              <a:rPr lang="en-US" dirty="0" smtClean="0"/>
              <a:t>Secondary Infertility (tubal block)</a:t>
            </a:r>
          </a:p>
          <a:p>
            <a:r>
              <a:rPr lang="en-US" dirty="0" smtClean="0"/>
              <a:t>DIFFERENTIALS</a:t>
            </a:r>
          </a:p>
          <a:p>
            <a:pPr lvl="1">
              <a:buFont typeface="Wingdings" pitchFamily="2" charset="2"/>
              <a:buChar char="Ø"/>
            </a:pPr>
            <a:r>
              <a:rPr lang="en-US" dirty="0" smtClean="0"/>
              <a:t>Peritoneal Adhesions</a:t>
            </a:r>
          </a:p>
          <a:p>
            <a:pPr lvl="1">
              <a:buFont typeface="Wingdings" pitchFamily="2" charset="2"/>
              <a:buChar char="Ø"/>
            </a:pPr>
            <a:r>
              <a:rPr lang="en-US" dirty="0" smtClean="0"/>
              <a:t>Asherman Syndrome ( Endometrial Synechia)</a:t>
            </a:r>
          </a:p>
          <a:p>
            <a:pPr lvl="1">
              <a:buFont typeface="Wingdings" pitchFamily="2" charset="2"/>
              <a:buChar char="Ø"/>
            </a:pPr>
            <a:r>
              <a:rPr lang="en-US" dirty="0" smtClean="0"/>
              <a:t>Azoospermia/ Oligozoospermia</a:t>
            </a:r>
          </a:p>
          <a:p>
            <a:endParaRPr lang="en-US" dirty="0" smtClean="0"/>
          </a:p>
        </p:txBody>
      </p:sp>
      <p:sp>
        <p:nvSpPr>
          <p:cNvPr id="4" name="Date Placeholder 3"/>
          <p:cNvSpPr>
            <a:spLocks noGrp="1"/>
          </p:cNvSpPr>
          <p:nvPr>
            <p:ph type="dt" sz="quarter" idx="10"/>
          </p:nvPr>
        </p:nvSpPr>
        <p:spPr/>
        <p:txBody>
          <a:bodyPr/>
          <a:lstStyle/>
          <a:p>
            <a:pPr>
              <a:defRPr/>
            </a:pPr>
            <a:fld id="{74D195D8-1EBE-4D07-A0D0-F4233AA20F93}" type="datetime1">
              <a:rPr lang="en-US" smtClean="0"/>
              <a:pPr>
                <a:defRPr/>
              </a:pPr>
              <a:t>2/23/2017</a:t>
            </a:fld>
            <a:endParaRPr lang="en-US" dirty="0"/>
          </a:p>
        </p:txBody>
      </p:sp>
      <p:sp>
        <p:nvSpPr>
          <p:cNvPr id="5" name="Footer Placeholder 4"/>
          <p:cNvSpPr>
            <a:spLocks noGrp="1"/>
          </p:cNvSpPr>
          <p:nvPr>
            <p:ph type="ftr" sz="quarter" idx="11"/>
          </p:nvPr>
        </p:nvSpPr>
        <p:spPr/>
        <p:txBody>
          <a:bodyPr/>
          <a:lstStyle/>
          <a:p>
            <a:pPr>
              <a:defRPr/>
            </a:pPr>
            <a:r>
              <a:rPr lang="en-US" dirty="0" smtClean="0"/>
              <a:t>UTG OBGYN</a:t>
            </a:r>
            <a:endParaRPr lang="en-US" dirty="0"/>
          </a:p>
        </p:txBody>
      </p:sp>
      <p:sp>
        <p:nvSpPr>
          <p:cNvPr id="6" name="Slide Number Placeholder 5"/>
          <p:cNvSpPr>
            <a:spLocks noGrp="1"/>
          </p:cNvSpPr>
          <p:nvPr>
            <p:ph type="sldNum" sz="quarter" idx="12"/>
          </p:nvPr>
        </p:nvSpPr>
        <p:spPr/>
        <p:txBody>
          <a:bodyPr/>
          <a:lstStyle/>
          <a:p>
            <a:pPr>
              <a:defRPr/>
            </a:pPr>
            <a:fld id="{9BECED84-ABF0-4AEB-A06F-C65F4EBEAF55}" type="slidenum">
              <a:rPr lang="en-US" smtClean="0"/>
              <a:pPr>
                <a:defRPr/>
              </a:pPr>
              <a:t>74</a:t>
            </a:fld>
            <a:endParaRPr lang="en-US"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p:cNvSpPr>
          <p:nvPr>
            <p:ph type="title"/>
          </p:nvPr>
        </p:nvSpPr>
        <p:spPr>
          <a:xfrm>
            <a:off x="914400" y="0"/>
            <a:ext cx="7772400" cy="609600"/>
          </a:xfrm>
        </p:spPr>
        <p:txBody>
          <a:bodyPr/>
          <a:lstStyle/>
          <a:p>
            <a:r>
              <a:rPr lang="en-US" dirty="0" smtClean="0"/>
              <a:t>INVESTIGATION</a:t>
            </a:r>
          </a:p>
        </p:txBody>
      </p:sp>
      <p:sp>
        <p:nvSpPr>
          <p:cNvPr id="7" name="Text Placeholder 6"/>
          <p:cNvSpPr>
            <a:spLocks noGrp="1"/>
          </p:cNvSpPr>
          <p:nvPr>
            <p:ph type="body" idx="1"/>
          </p:nvPr>
        </p:nvSpPr>
        <p:spPr>
          <a:xfrm>
            <a:off x="914400" y="533400"/>
            <a:ext cx="3733800" cy="457200"/>
          </a:xfrm>
        </p:spPr>
        <p:txBody>
          <a:bodyPr/>
          <a:lstStyle/>
          <a:p>
            <a:pPr>
              <a:defRPr/>
            </a:pPr>
            <a:endParaRPr lang="en-US" dirty="0"/>
          </a:p>
        </p:txBody>
      </p:sp>
      <p:sp>
        <p:nvSpPr>
          <p:cNvPr id="8" name="Text Placeholder 7"/>
          <p:cNvSpPr>
            <a:spLocks noGrp="1"/>
          </p:cNvSpPr>
          <p:nvPr>
            <p:ph type="body" sz="half" idx="3"/>
          </p:nvPr>
        </p:nvSpPr>
        <p:spPr>
          <a:xfrm>
            <a:off x="4953000" y="533400"/>
            <a:ext cx="3733800" cy="381000"/>
          </a:xfrm>
        </p:spPr>
        <p:txBody>
          <a:bodyPr/>
          <a:lstStyle/>
          <a:p>
            <a:pPr>
              <a:defRPr/>
            </a:pPr>
            <a:r>
              <a:rPr lang="en-US" dirty="0" smtClean="0"/>
              <a:t>spouse</a:t>
            </a:r>
            <a:endParaRPr lang="en-US" dirty="0"/>
          </a:p>
        </p:txBody>
      </p:sp>
      <p:sp>
        <p:nvSpPr>
          <p:cNvPr id="73733" name="Content Placeholder 2"/>
          <p:cNvSpPr>
            <a:spLocks noGrp="1"/>
          </p:cNvSpPr>
          <p:nvPr>
            <p:ph sz="half" idx="2"/>
          </p:nvPr>
        </p:nvSpPr>
        <p:spPr>
          <a:xfrm>
            <a:off x="0" y="1066800"/>
            <a:ext cx="4648200" cy="5791200"/>
          </a:xfrm>
        </p:spPr>
        <p:txBody>
          <a:bodyPr/>
          <a:lstStyle/>
          <a:p>
            <a:r>
              <a:rPr lang="en-US" sz="1800" dirty="0" smtClean="0"/>
              <a:t>Pelvic ultrasonography</a:t>
            </a:r>
          </a:p>
          <a:p>
            <a:r>
              <a:rPr lang="en-US" sz="1800" dirty="0" smtClean="0"/>
              <a:t>Hysterosalpingography</a:t>
            </a:r>
          </a:p>
          <a:p>
            <a:r>
              <a:rPr lang="en-US" sz="1800" dirty="0" smtClean="0"/>
              <a:t>Hormone profile</a:t>
            </a:r>
          </a:p>
          <a:p>
            <a:pPr lvl="2">
              <a:buFont typeface="Wingdings" pitchFamily="2" charset="2"/>
              <a:buChar char="Ø"/>
            </a:pPr>
            <a:r>
              <a:rPr lang="en-US" sz="1800" dirty="0" smtClean="0"/>
              <a:t>Follicular stimulating hormone</a:t>
            </a:r>
          </a:p>
          <a:p>
            <a:pPr lvl="2">
              <a:buFont typeface="Wingdings" pitchFamily="2" charset="2"/>
              <a:buChar char="Ø"/>
            </a:pPr>
            <a:r>
              <a:rPr lang="en-US" sz="1800" dirty="0" smtClean="0"/>
              <a:t>Luteinizing hormone</a:t>
            </a:r>
          </a:p>
          <a:p>
            <a:pPr lvl="2">
              <a:buFont typeface="Wingdings" pitchFamily="2" charset="2"/>
              <a:buChar char="Ø"/>
            </a:pPr>
            <a:r>
              <a:rPr lang="en-US" sz="1800" dirty="0" smtClean="0"/>
              <a:t>Thyroid stimulating hormone</a:t>
            </a:r>
          </a:p>
          <a:p>
            <a:pPr lvl="2">
              <a:buFont typeface="Wingdings" pitchFamily="2" charset="2"/>
              <a:buChar char="Ø"/>
            </a:pPr>
            <a:r>
              <a:rPr lang="en-US" sz="1800" dirty="0" smtClean="0"/>
              <a:t>Serum prolactine</a:t>
            </a:r>
          </a:p>
          <a:p>
            <a:pPr lvl="2">
              <a:buFont typeface="Wingdings" pitchFamily="2" charset="2"/>
              <a:buChar char="Ø"/>
            </a:pPr>
            <a:r>
              <a:rPr lang="en-US" sz="1800" dirty="0" smtClean="0"/>
              <a:t>Luteal phase progesterone (21day)</a:t>
            </a:r>
          </a:p>
          <a:p>
            <a:pPr lvl="2">
              <a:buFont typeface="Wingdings" pitchFamily="2" charset="2"/>
              <a:buChar char="Ø"/>
            </a:pPr>
            <a:r>
              <a:rPr lang="en-US" sz="1800" dirty="0" smtClean="0"/>
              <a:t>Androgen</a:t>
            </a:r>
          </a:p>
          <a:p>
            <a:pPr lvl="2">
              <a:buFont typeface="Wingdings" pitchFamily="2" charset="2"/>
              <a:buChar char="Ø"/>
            </a:pPr>
            <a:r>
              <a:rPr lang="en-US" sz="1800" dirty="0" smtClean="0"/>
              <a:t>estrogen</a:t>
            </a:r>
          </a:p>
          <a:p>
            <a:r>
              <a:rPr lang="en-US" sz="1800" dirty="0" smtClean="0"/>
              <a:t>Karyotype</a:t>
            </a:r>
          </a:p>
          <a:p>
            <a:r>
              <a:rPr lang="en-US" sz="1800" dirty="0" smtClean="0"/>
              <a:t>Computer tomography/magnetic resonance imaging</a:t>
            </a:r>
          </a:p>
          <a:p>
            <a:r>
              <a:rPr lang="en-US" sz="1800" dirty="0" smtClean="0"/>
              <a:t>Cervical smear</a:t>
            </a:r>
          </a:p>
          <a:p>
            <a:r>
              <a:rPr lang="en-US" sz="1800" dirty="0" smtClean="0"/>
              <a:t>Pap’s smear</a:t>
            </a:r>
          </a:p>
          <a:p>
            <a:r>
              <a:rPr lang="en-US" sz="1800" dirty="0" smtClean="0"/>
              <a:t>Complete blood count</a:t>
            </a:r>
          </a:p>
          <a:p>
            <a:r>
              <a:rPr lang="en-US" sz="1800" dirty="0" smtClean="0"/>
              <a:t>Fasting blood sugar</a:t>
            </a:r>
          </a:p>
          <a:p>
            <a:r>
              <a:rPr lang="en-US" sz="1800" dirty="0" smtClean="0"/>
              <a:t>Urinalysis microscopy, culture and sensitivity</a:t>
            </a:r>
          </a:p>
          <a:p>
            <a:endParaRPr lang="en-US" sz="1800" dirty="0" smtClean="0"/>
          </a:p>
        </p:txBody>
      </p:sp>
      <p:sp>
        <p:nvSpPr>
          <p:cNvPr id="73734" name="Content Placeholder 8"/>
          <p:cNvSpPr>
            <a:spLocks noGrp="1"/>
          </p:cNvSpPr>
          <p:nvPr>
            <p:ph sz="half" idx="4"/>
          </p:nvPr>
        </p:nvSpPr>
        <p:spPr>
          <a:xfrm>
            <a:off x="4953000" y="914400"/>
            <a:ext cx="4191000" cy="5943600"/>
          </a:xfrm>
        </p:spPr>
        <p:txBody>
          <a:bodyPr/>
          <a:lstStyle/>
          <a:p>
            <a:r>
              <a:rPr lang="en-US" dirty="0" smtClean="0"/>
              <a:t>Semen analysis</a:t>
            </a:r>
          </a:p>
          <a:p>
            <a:r>
              <a:rPr lang="en-US" dirty="0" smtClean="0"/>
              <a:t>Hormone profile</a:t>
            </a:r>
          </a:p>
          <a:p>
            <a:r>
              <a:rPr lang="en-US" dirty="0" smtClean="0"/>
              <a:t>Karyotype</a:t>
            </a:r>
          </a:p>
          <a:p>
            <a:r>
              <a:rPr lang="en-US" dirty="0" smtClean="0"/>
              <a:t>Testicular biopsy</a:t>
            </a:r>
          </a:p>
          <a:p>
            <a:r>
              <a:rPr lang="en-US" dirty="0" smtClean="0"/>
              <a:t>Vasography</a:t>
            </a:r>
          </a:p>
        </p:txBody>
      </p:sp>
      <p:sp>
        <p:nvSpPr>
          <p:cNvPr id="4" name="Date Placeholder 3"/>
          <p:cNvSpPr>
            <a:spLocks noGrp="1"/>
          </p:cNvSpPr>
          <p:nvPr>
            <p:ph type="dt" sz="quarter" idx="10"/>
          </p:nvPr>
        </p:nvSpPr>
        <p:spPr/>
        <p:txBody>
          <a:bodyPr/>
          <a:lstStyle/>
          <a:p>
            <a:pPr>
              <a:defRPr/>
            </a:pPr>
            <a:fld id="{CB5929B0-63C6-4AF3-A956-FDE662E4E73F}" type="datetime1">
              <a:rPr lang="en-US" smtClean="0"/>
              <a:pPr>
                <a:defRPr/>
              </a:pPr>
              <a:t>2/23/2017</a:t>
            </a:fld>
            <a:endParaRPr lang="en-US" dirty="0"/>
          </a:p>
        </p:txBody>
      </p:sp>
      <p:sp>
        <p:nvSpPr>
          <p:cNvPr id="5" name="Footer Placeholder 4"/>
          <p:cNvSpPr>
            <a:spLocks noGrp="1"/>
          </p:cNvSpPr>
          <p:nvPr>
            <p:ph type="ftr" sz="quarter" idx="11"/>
          </p:nvPr>
        </p:nvSpPr>
        <p:spPr/>
        <p:txBody>
          <a:bodyPr/>
          <a:lstStyle/>
          <a:p>
            <a:pPr>
              <a:defRPr/>
            </a:pPr>
            <a:r>
              <a:rPr lang="en-US" dirty="0" smtClean="0"/>
              <a:t>UTG OBGYN</a:t>
            </a:r>
            <a:endParaRPr lang="en-US" dirty="0"/>
          </a:p>
        </p:txBody>
      </p:sp>
      <p:sp>
        <p:nvSpPr>
          <p:cNvPr id="6" name="Slide Number Placeholder 5"/>
          <p:cNvSpPr>
            <a:spLocks noGrp="1"/>
          </p:cNvSpPr>
          <p:nvPr>
            <p:ph type="sldNum" sz="quarter" idx="12"/>
          </p:nvPr>
        </p:nvSpPr>
        <p:spPr/>
        <p:txBody>
          <a:bodyPr/>
          <a:lstStyle/>
          <a:p>
            <a:pPr>
              <a:defRPr/>
            </a:pPr>
            <a:fld id="{51E65C58-6B25-4C09-B603-5C3FA0DAD6BA}" type="slidenum">
              <a:rPr lang="en-US" smtClean="0"/>
              <a:pPr>
                <a:defRPr/>
              </a:pPr>
              <a:t>75</a:t>
            </a:fld>
            <a:endParaRPr lang="en-US"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smtClean="0"/>
              <a:t>REASONS FOR INVESTIGATION</a:t>
            </a:r>
            <a:endParaRPr lang="en-US" dirty="0"/>
          </a:p>
        </p:txBody>
      </p:sp>
      <p:sp>
        <p:nvSpPr>
          <p:cNvPr id="11" name="Content Placeholder 10"/>
          <p:cNvSpPr>
            <a:spLocks noGrp="1"/>
          </p:cNvSpPr>
          <p:nvPr>
            <p:ph sz="quarter" idx="1"/>
          </p:nvPr>
        </p:nvSpPr>
        <p:spPr/>
        <p:txBody>
          <a:bodyPr/>
          <a:lstStyle/>
          <a:p>
            <a:r>
              <a:rPr lang="en-US" dirty="0" smtClean="0"/>
              <a:t>To confirm diagnosis and rule out differentials</a:t>
            </a:r>
          </a:p>
          <a:p>
            <a:r>
              <a:rPr lang="en-US" dirty="0" smtClean="0"/>
              <a:t>To determine the extend of the disease and determine baseline values</a:t>
            </a:r>
          </a:p>
          <a:p>
            <a:r>
              <a:rPr lang="en-US" dirty="0" smtClean="0"/>
              <a:t>To monitor the progress of treatment(remission or relapse)</a:t>
            </a:r>
            <a:endParaRPr lang="en-US" dirty="0"/>
          </a:p>
        </p:txBody>
      </p:sp>
      <p:sp>
        <p:nvSpPr>
          <p:cNvPr id="7" name="Date Placeholder 6"/>
          <p:cNvSpPr>
            <a:spLocks noGrp="1"/>
          </p:cNvSpPr>
          <p:nvPr>
            <p:ph type="dt" sz="half" idx="10"/>
          </p:nvPr>
        </p:nvSpPr>
        <p:spPr/>
        <p:txBody>
          <a:bodyPr/>
          <a:lstStyle/>
          <a:p>
            <a:pPr>
              <a:defRPr/>
            </a:pPr>
            <a:fld id="{68374D1D-6F17-4103-BB52-C3412CD3395B}" type="datetime1">
              <a:rPr lang="en-US" smtClean="0"/>
              <a:pPr>
                <a:defRPr/>
              </a:pPr>
              <a:t>2/23/2017</a:t>
            </a:fld>
            <a:endParaRPr lang="en-US" dirty="0"/>
          </a:p>
        </p:txBody>
      </p:sp>
      <p:sp>
        <p:nvSpPr>
          <p:cNvPr id="8" name="Footer Placeholder 7"/>
          <p:cNvSpPr>
            <a:spLocks noGrp="1"/>
          </p:cNvSpPr>
          <p:nvPr>
            <p:ph type="ftr" sz="quarter" idx="11"/>
          </p:nvPr>
        </p:nvSpPr>
        <p:spPr/>
        <p:txBody>
          <a:bodyPr/>
          <a:lstStyle/>
          <a:p>
            <a:pPr>
              <a:defRPr/>
            </a:pPr>
            <a:r>
              <a:rPr lang="en-US" smtClean="0"/>
              <a:t>UTG OBGYN</a:t>
            </a:r>
            <a:endParaRPr lang="en-US" dirty="0"/>
          </a:p>
        </p:txBody>
      </p:sp>
      <p:sp>
        <p:nvSpPr>
          <p:cNvPr id="9" name="Slide Number Placeholder 8"/>
          <p:cNvSpPr>
            <a:spLocks noGrp="1"/>
          </p:cNvSpPr>
          <p:nvPr>
            <p:ph type="sldNum" sz="quarter" idx="12"/>
          </p:nvPr>
        </p:nvSpPr>
        <p:spPr/>
        <p:txBody>
          <a:bodyPr/>
          <a:lstStyle/>
          <a:p>
            <a:pPr>
              <a:defRPr/>
            </a:pPr>
            <a:fld id="{B01EEB0A-590D-4131-BABD-A64DAFD31664}" type="slidenum">
              <a:rPr lang="en-US" smtClean="0"/>
              <a:pPr>
                <a:defRPr/>
              </a:pPr>
              <a:t>76</a:t>
            </a:fld>
            <a:endParaRPr lang="en-US" dirty="0"/>
          </a:p>
        </p:txBody>
      </p:sp>
    </p:spTree>
    <p:extLst>
      <p:ext uri="{BB962C8B-B14F-4D97-AF65-F5344CB8AC3E}">
        <p14:creationId xmlns:p14="http://schemas.microsoft.com/office/powerpoint/2010/main" xmlns="" val="159312785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r>
              <a:rPr lang="en-US" dirty="0" smtClean="0"/>
              <a:t>OBGYN INTERNSHIP</a:t>
            </a:r>
            <a:br>
              <a:rPr lang="en-US" dirty="0" smtClean="0"/>
            </a:br>
            <a:r>
              <a:rPr lang="en-US" dirty="0" smtClean="0"/>
              <a:t>SURVIVAL</a:t>
            </a:r>
          </a:p>
        </p:txBody>
      </p:sp>
      <p:sp>
        <p:nvSpPr>
          <p:cNvPr id="3" name="Subtitle 2"/>
          <p:cNvSpPr>
            <a:spLocks noGrp="1"/>
          </p:cNvSpPr>
          <p:nvPr>
            <p:ph type="subTitle" idx="1"/>
          </p:nvPr>
        </p:nvSpPr>
        <p:spPr/>
        <p:txBody>
          <a:bodyPr rtlCol="0">
            <a:normAutofit/>
          </a:bodyPr>
          <a:lstStyle/>
          <a:p>
            <a:pPr fontAlgn="auto">
              <a:spcAft>
                <a:spcPts val="0"/>
              </a:spcAft>
              <a:buFont typeface="Arial" pitchFamily="34" charset="0"/>
              <a:buNone/>
              <a:defRPr/>
            </a:pPr>
            <a:r>
              <a:rPr lang="en-US" dirty="0" smtClean="0"/>
              <a:t>DR MUSA MARENA</a:t>
            </a:r>
          </a:p>
          <a:p>
            <a:pPr fontAlgn="auto">
              <a:spcAft>
                <a:spcPts val="0"/>
              </a:spcAft>
              <a:buFont typeface="Arial" pitchFamily="34" charset="0"/>
              <a:buNone/>
              <a:defRPr/>
            </a:pPr>
            <a:r>
              <a:rPr lang="en-US" dirty="0" smtClean="0"/>
              <a:t>OBGYN</a:t>
            </a:r>
          </a:p>
          <a:p>
            <a:pPr fontAlgn="auto">
              <a:spcAft>
                <a:spcPts val="0"/>
              </a:spcAft>
              <a:buFont typeface="Arial" pitchFamily="34" charset="0"/>
              <a:buNone/>
              <a:defRPr/>
            </a:pPr>
            <a:endParaRPr lang="en-US" dirty="0" smtClean="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914400" y="0"/>
            <a:ext cx="7772400" cy="457200"/>
          </a:xfrm>
        </p:spPr>
        <p:txBody>
          <a:bodyPr/>
          <a:lstStyle/>
          <a:p>
            <a:r>
              <a:rPr lang="en-US" b="1" dirty="0" smtClean="0"/>
              <a:t>Admission Orders</a:t>
            </a:r>
            <a:endParaRPr lang="en-US" dirty="0" smtClean="0"/>
          </a:p>
        </p:txBody>
      </p:sp>
      <p:sp>
        <p:nvSpPr>
          <p:cNvPr id="17411" name="Content Placeholder 2"/>
          <p:cNvSpPr>
            <a:spLocks noGrp="1"/>
          </p:cNvSpPr>
          <p:nvPr>
            <p:ph sz="quarter" idx="1"/>
          </p:nvPr>
        </p:nvSpPr>
        <p:spPr>
          <a:xfrm>
            <a:off x="304800" y="381000"/>
            <a:ext cx="8839200" cy="6248400"/>
          </a:xfrm>
        </p:spPr>
        <p:txBody>
          <a:bodyPr/>
          <a:lstStyle/>
          <a:p>
            <a:r>
              <a:rPr lang="en-US" sz="1400" dirty="0" smtClean="0">
                <a:latin typeface="Times New Roman" pitchFamily="18" charset="0"/>
                <a:cs typeface="Times New Roman" pitchFamily="18" charset="0"/>
              </a:rPr>
              <a:t>These vary a little from case to case, but the following are fairly general (format is ADC VAN DISMAL):</a:t>
            </a:r>
          </a:p>
          <a:p>
            <a:r>
              <a:rPr lang="en-US" sz="1400" b="1" dirty="0" smtClean="0">
                <a:latin typeface="Times New Roman" pitchFamily="18" charset="0"/>
                <a:cs typeface="Times New Roman" pitchFamily="18" charset="0"/>
              </a:rPr>
              <a:t>Admit: </a:t>
            </a:r>
            <a:r>
              <a:rPr lang="en-US" sz="1400" dirty="0" smtClean="0">
                <a:latin typeface="Times New Roman" pitchFamily="18" charset="0"/>
                <a:cs typeface="Times New Roman" pitchFamily="18" charset="0"/>
              </a:rPr>
              <a:t>To the specific service or team</a:t>
            </a:r>
          </a:p>
          <a:p>
            <a:r>
              <a:rPr lang="en-US" sz="1400" b="1" dirty="0" smtClean="0">
                <a:latin typeface="Times New Roman" pitchFamily="18" charset="0"/>
                <a:cs typeface="Times New Roman" pitchFamily="18" charset="0"/>
              </a:rPr>
              <a:t>Diagnosis: </a:t>
            </a:r>
            <a:r>
              <a:rPr lang="en-US" sz="1400" dirty="0" smtClean="0">
                <a:latin typeface="Times New Roman" pitchFamily="18" charset="0"/>
                <a:cs typeface="Times New Roman" pitchFamily="18" charset="0"/>
              </a:rPr>
              <a:t>List the diagnosis and the names of any associated surgeries or procedures</a:t>
            </a:r>
          </a:p>
          <a:p>
            <a:r>
              <a:rPr lang="en-US" sz="1400" b="1" dirty="0" smtClean="0">
                <a:latin typeface="Times New Roman" pitchFamily="18" charset="0"/>
                <a:cs typeface="Times New Roman" pitchFamily="18" charset="0"/>
              </a:rPr>
              <a:t>Condition: </a:t>
            </a:r>
            <a:r>
              <a:rPr lang="en-US" sz="1400" dirty="0" smtClean="0">
                <a:latin typeface="Times New Roman" pitchFamily="18" charset="0"/>
                <a:cs typeface="Times New Roman" pitchFamily="18" charset="0"/>
              </a:rPr>
              <a:t>Such as Stable vs. Fair vs. Guarded</a:t>
            </a:r>
          </a:p>
          <a:p>
            <a:r>
              <a:rPr lang="en-US" sz="1400" b="1" dirty="0" smtClean="0">
                <a:latin typeface="Times New Roman" pitchFamily="18" charset="0"/>
                <a:cs typeface="Times New Roman" pitchFamily="18" charset="0"/>
              </a:rPr>
              <a:t>Vitals: </a:t>
            </a:r>
            <a:r>
              <a:rPr lang="en-US" sz="1400" dirty="0" smtClean="0">
                <a:latin typeface="Times New Roman" pitchFamily="18" charset="0"/>
                <a:cs typeface="Times New Roman" pitchFamily="18" charset="0"/>
              </a:rPr>
              <a:t>Frequency</a:t>
            </a:r>
          </a:p>
          <a:p>
            <a:r>
              <a:rPr lang="en-US" sz="1400" b="1" dirty="0" smtClean="0">
                <a:latin typeface="Times New Roman" pitchFamily="18" charset="0"/>
                <a:cs typeface="Times New Roman" pitchFamily="18" charset="0"/>
              </a:rPr>
              <a:t>Activity: </a:t>
            </a:r>
            <a:r>
              <a:rPr lang="en-US" sz="1400" dirty="0" smtClean="0">
                <a:latin typeface="Times New Roman" pitchFamily="18" charset="0"/>
                <a:cs typeface="Times New Roman" pitchFamily="18" charset="0"/>
              </a:rPr>
              <a:t>Ambulation, showering</a:t>
            </a:r>
          </a:p>
          <a:p>
            <a:r>
              <a:rPr lang="en-US" sz="1400" b="1" dirty="0" smtClean="0">
                <a:latin typeface="Times New Roman" pitchFamily="18" charset="0"/>
                <a:cs typeface="Times New Roman" pitchFamily="18" charset="0"/>
              </a:rPr>
              <a:t>Nursing:</a:t>
            </a:r>
          </a:p>
          <a:p>
            <a:pPr lvl="1">
              <a:buFont typeface="Wingdings" pitchFamily="2" charset="2"/>
              <a:buChar char="Ø"/>
            </a:pPr>
            <a:r>
              <a:rPr lang="en-US" sz="1400" dirty="0" smtClean="0">
                <a:latin typeface="Times New Roman" pitchFamily="18" charset="0"/>
                <a:cs typeface="Times New Roman" pitchFamily="18" charset="0"/>
              </a:rPr>
              <a:t>Foley catheter management parameters</a:t>
            </a:r>
          </a:p>
          <a:p>
            <a:pPr lvl="1">
              <a:buFont typeface="Wingdings" pitchFamily="2" charset="2"/>
              <a:buChar char="Ø"/>
            </a:pPr>
            <a:r>
              <a:rPr lang="en-US" sz="1400" dirty="0" smtClean="0">
                <a:latin typeface="Times New Roman" pitchFamily="18" charset="0"/>
                <a:cs typeface="Times New Roman" pitchFamily="18" charset="0"/>
              </a:rPr>
              <a:t>Prophylaxis for deep venous thrombosis</a:t>
            </a:r>
          </a:p>
          <a:p>
            <a:pPr lvl="1">
              <a:buFont typeface="Wingdings" pitchFamily="2" charset="2"/>
              <a:buChar char="Ø"/>
            </a:pPr>
            <a:r>
              <a:rPr lang="en-US" sz="1400" dirty="0" smtClean="0">
                <a:latin typeface="Times New Roman" pitchFamily="18" charset="0"/>
                <a:cs typeface="Times New Roman" pitchFamily="18" charset="0"/>
              </a:rPr>
              <a:t>Incentive </a:t>
            </a:r>
            <a:r>
              <a:rPr lang="en-US" sz="1400" dirty="0" err="1" smtClean="0">
                <a:latin typeface="Times New Roman" pitchFamily="18" charset="0"/>
                <a:cs typeface="Times New Roman" pitchFamily="18" charset="0"/>
              </a:rPr>
              <a:t>spirometry</a:t>
            </a:r>
            <a:r>
              <a:rPr lang="en-US" sz="1400" dirty="0" smtClean="0">
                <a:latin typeface="Times New Roman" pitchFamily="18" charset="0"/>
                <a:cs typeface="Times New Roman" pitchFamily="18" charset="0"/>
              </a:rPr>
              <a:t> protocols</a:t>
            </a:r>
          </a:p>
          <a:p>
            <a:r>
              <a:rPr lang="en-US" sz="1400" b="1" dirty="0" smtClean="0">
                <a:latin typeface="Times New Roman" pitchFamily="18" charset="0"/>
                <a:cs typeface="Times New Roman" pitchFamily="18" charset="0"/>
              </a:rPr>
              <a:t>Call orders: </a:t>
            </a:r>
          </a:p>
          <a:p>
            <a:pPr lvl="1">
              <a:buFont typeface="Wingdings" pitchFamily="2" charset="2"/>
              <a:buChar char="Ø"/>
            </a:pPr>
            <a:r>
              <a:rPr lang="en-US" sz="1400" dirty="0" smtClean="0">
                <a:latin typeface="Times New Roman" pitchFamily="18" charset="0"/>
                <a:cs typeface="Times New Roman" pitchFamily="18" charset="0"/>
              </a:rPr>
              <a:t>Vital sign parameters for notifying the team</a:t>
            </a:r>
          </a:p>
          <a:p>
            <a:pPr lvl="1">
              <a:buFont typeface="Wingdings" pitchFamily="2" charset="2"/>
              <a:buChar char="Ø"/>
            </a:pPr>
            <a:r>
              <a:rPr lang="en-US" sz="1400" dirty="0" smtClean="0">
                <a:latin typeface="Times New Roman" pitchFamily="18" charset="0"/>
                <a:cs typeface="Times New Roman" pitchFamily="18" charset="0"/>
              </a:rPr>
              <a:t>Urine output parameters</a:t>
            </a:r>
          </a:p>
          <a:p>
            <a:r>
              <a:rPr lang="en-US" sz="1400" b="1" dirty="0" smtClean="0">
                <a:latin typeface="Times New Roman" pitchFamily="18" charset="0"/>
                <a:cs typeface="Times New Roman" pitchFamily="18" charset="0"/>
              </a:rPr>
              <a:t>Diet: </a:t>
            </a:r>
            <a:r>
              <a:rPr lang="en-US" sz="1400" dirty="0" smtClean="0">
                <a:latin typeface="Times New Roman" pitchFamily="18" charset="0"/>
                <a:cs typeface="Times New Roman" pitchFamily="18" charset="0"/>
              </a:rPr>
              <a:t>Oral intake management</a:t>
            </a:r>
          </a:p>
          <a:p>
            <a:r>
              <a:rPr lang="en-US" sz="1400" b="1" dirty="0" smtClean="0">
                <a:latin typeface="Times New Roman" pitchFamily="18" charset="0"/>
                <a:cs typeface="Times New Roman" pitchFamily="18" charset="0"/>
              </a:rPr>
              <a:t>IV FLUID: </a:t>
            </a:r>
            <a:r>
              <a:rPr lang="en-US" sz="1400" dirty="0" smtClean="0">
                <a:latin typeface="Times New Roman" pitchFamily="18" charset="0"/>
                <a:cs typeface="Times New Roman" pitchFamily="18" charset="0"/>
              </a:rPr>
              <a:t>Rates are typically set at 125 cc per hour</a:t>
            </a:r>
          </a:p>
          <a:p>
            <a:r>
              <a:rPr lang="en-US" sz="1400" b="1" dirty="0" smtClean="0">
                <a:latin typeface="Times New Roman" pitchFamily="18" charset="0"/>
                <a:cs typeface="Times New Roman" pitchFamily="18" charset="0"/>
              </a:rPr>
              <a:t>Special: </a:t>
            </a:r>
            <a:r>
              <a:rPr lang="en-US" sz="1400" dirty="0" smtClean="0">
                <a:latin typeface="Times New Roman" pitchFamily="18" charset="0"/>
                <a:cs typeface="Times New Roman" pitchFamily="18" charset="0"/>
              </a:rPr>
              <a:t>Drain management</a:t>
            </a:r>
          </a:p>
          <a:p>
            <a:r>
              <a:rPr lang="en-US" sz="1400" dirty="0" smtClean="0">
                <a:latin typeface="Times New Roman" pitchFamily="18" charset="0"/>
                <a:cs typeface="Times New Roman" pitchFamily="18" charset="0"/>
              </a:rPr>
              <a:t>Oxygen management</a:t>
            </a:r>
          </a:p>
          <a:p>
            <a:r>
              <a:rPr lang="en-US" sz="1400" b="1" dirty="0" smtClean="0">
                <a:latin typeface="Times New Roman" pitchFamily="18" charset="0"/>
                <a:cs typeface="Times New Roman" pitchFamily="18" charset="0"/>
              </a:rPr>
              <a:t>Meds: </a:t>
            </a:r>
          </a:p>
          <a:p>
            <a:pPr lvl="1">
              <a:buFont typeface="Wingdings" pitchFamily="2" charset="2"/>
              <a:buChar char="Ø"/>
            </a:pPr>
            <a:r>
              <a:rPr lang="en-US" sz="1400" dirty="0" smtClean="0">
                <a:latin typeface="Times New Roman" pitchFamily="18" charset="0"/>
                <a:cs typeface="Times New Roman" pitchFamily="18" charset="0"/>
              </a:rPr>
              <a:t>Pain medications</a:t>
            </a:r>
          </a:p>
          <a:p>
            <a:pPr lvl="1">
              <a:buFont typeface="Wingdings" pitchFamily="2" charset="2"/>
              <a:buChar char="Ø"/>
            </a:pPr>
            <a:r>
              <a:rPr lang="en-US" sz="1400" dirty="0" smtClean="0">
                <a:latin typeface="Times New Roman" pitchFamily="18" charset="0"/>
                <a:cs typeface="Times New Roman" pitchFamily="18" charset="0"/>
              </a:rPr>
              <a:t>Prophylactic orders, such as for sleep or nausea</a:t>
            </a:r>
          </a:p>
          <a:p>
            <a:pPr lvl="1">
              <a:buFont typeface="Wingdings" pitchFamily="2" charset="2"/>
              <a:buChar char="Ø"/>
            </a:pPr>
            <a:r>
              <a:rPr lang="en-US" sz="1400" dirty="0" smtClean="0">
                <a:latin typeface="Times New Roman" pitchFamily="18" charset="0"/>
                <a:cs typeface="Times New Roman" pitchFamily="18" charset="0"/>
              </a:rPr>
              <a:t>The patients' regular medications</a:t>
            </a:r>
          </a:p>
          <a:p>
            <a:r>
              <a:rPr lang="en-US" sz="1400" b="1" dirty="0" smtClean="0">
                <a:latin typeface="Times New Roman" pitchFamily="18" charset="0"/>
                <a:cs typeface="Times New Roman" pitchFamily="18" charset="0"/>
              </a:rPr>
              <a:t>Allergies:</a:t>
            </a:r>
          </a:p>
          <a:p>
            <a:r>
              <a:rPr lang="en-US" sz="1400" b="1" dirty="0" smtClean="0">
                <a:latin typeface="Times New Roman" pitchFamily="18" charset="0"/>
                <a:cs typeface="Times New Roman" pitchFamily="18" charset="0"/>
              </a:rPr>
              <a:t>Labs: </a:t>
            </a:r>
            <a:r>
              <a:rPr lang="en-US" sz="1400" dirty="0" smtClean="0">
                <a:latin typeface="Times New Roman" pitchFamily="18" charset="0"/>
                <a:cs typeface="Times New Roman" pitchFamily="18" charset="0"/>
              </a:rPr>
              <a:t>Typically includes hemoglobin/</a:t>
            </a:r>
            <a:r>
              <a:rPr lang="en-US" sz="1400" dirty="0" err="1" smtClean="0">
                <a:latin typeface="Times New Roman" pitchFamily="18" charset="0"/>
                <a:cs typeface="Times New Roman" pitchFamily="18" charset="0"/>
              </a:rPr>
              <a:t>hematocrit</a:t>
            </a:r>
            <a:endParaRPr lang="en-US" sz="1400" dirty="0" smtClean="0">
              <a:latin typeface="Times New Roman" pitchFamily="18" charset="0"/>
              <a:cs typeface="Times New Roman" pitchFamily="18" charset="0"/>
            </a:endParaRPr>
          </a:p>
        </p:txBody>
      </p:sp>
      <p:sp>
        <p:nvSpPr>
          <p:cNvPr id="4" name="Date Placeholder 3"/>
          <p:cNvSpPr>
            <a:spLocks noGrp="1"/>
          </p:cNvSpPr>
          <p:nvPr>
            <p:ph type="dt" sz="quarter" idx="10"/>
          </p:nvPr>
        </p:nvSpPr>
        <p:spPr/>
        <p:txBody>
          <a:bodyPr/>
          <a:lstStyle/>
          <a:p>
            <a:pPr>
              <a:defRPr/>
            </a:pPr>
            <a:fld id="{4346A025-E881-4738-8021-C349F269DF8C}" type="datetime1">
              <a:rPr lang="en-US"/>
              <a:pPr>
                <a:defRPr/>
              </a:pPr>
              <a:t>2/23/2017</a:t>
            </a:fld>
            <a:endParaRPr lang="en-US" dirty="0"/>
          </a:p>
        </p:txBody>
      </p:sp>
      <p:sp>
        <p:nvSpPr>
          <p:cNvPr id="5" name="Footer Placeholder 4"/>
          <p:cNvSpPr>
            <a:spLocks noGrp="1"/>
          </p:cNvSpPr>
          <p:nvPr>
            <p:ph type="ftr" sz="quarter" idx="11"/>
          </p:nvPr>
        </p:nvSpPr>
        <p:spPr/>
        <p:txBody>
          <a:bodyPr/>
          <a:lstStyle/>
          <a:p>
            <a:pPr>
              <a:defRPr/>
            </a:pPr>
            <a:r>
              <a:rPr lang="en-US" dirty="0"/>
              <a:t>UTG OBGYN</a:t>
            </a:r>
          </a:p>
        </p:txBody>
      </p:sp>
      <p:sp>
        <p:nvSpPr>
          <p:cNvPr id="6" name="Slide Number Placeholder 5"/>
          <p:cNvSpPr>
            <a:spLocks noGrp="1"/>
          </p:cNvSpPr>
          <p:nvPr>
            <p:ph type="sldNum" sz="quarter" idx="12"/>
          </p:nvPr>
        </p:nvSpPr>
        <p:spPr/>
        <p:txBody>
          <a:bodyPr/>
          <a:lstStyle/>
          <a:p>
            <a:pPr>
              <a:defRPr/>
            </a:pPr>
            <a:fld id="{33CDAB4D-08C7-438B-A468-BC105CD6AAF8}" type="slidenum">
              <a:rPr lang="en-US"/>
              <a:pPr>
                <a:defRPr/>
              </a:pPr>
              <a:t>78</a:t>
            </a:fld>
            <a:endParaRPr lang="en-US"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762000"/>
          </a:xfrm>
        </p:spPr>
        <p:txBody>
          <a:bodyPr/>
          <a:lstStyle/>
          <a:p>
            <a:r>
              <a:rPr lang="en-US" smtClean="0"/>
              <a:t>PROGRESS NOTES</a:t>
            </a:r>
          </a:p>
        </p:txBody>
      </p:sp>
      <p:sp>
        <p:nvSpPr>
          <p:cNvPr id="40963" name="Content Placeholder 2"/>
          <p:cNvSpPr>
            <a:spLocks noGrp="1"/>
          </p:cNvSpPr>
          <p:nvPr>
            <p:ph sz="quarter" idx="1"/>
          </p:nvPr>
        </p:nvSpPr>
        <p:spPr>
          <a:xfrm>
            <a:off x="0" y="914400"/>
            <a:ext cx="9144000" cy="5943600"/>
          </a:xfrm>
        </p:spPr>
        <p:txBody>
          <a:bodyPr rtlCol="0">
            <a:normAutofit/>
          </a:bodyPr>
          <a:lstStyle/>
          <a:p>
            <a:pPr fontAlgn="auto">
              <a:spcAft>
                <a:spcPts val="0"/>
              </a:spcAft>
              <a:buFont typeface="Arial" pitchFamily="34" charset="0"/>
              <a:buChar char="•"/>
              <a:defRPr/>
            </a:pPr>
            <a:r>
              <a:rPr lang="en-US" sz="2600" dirty="0" smtClean="0">
                <a:latin typeface="Times New Roman" pitchFamily="18" charset="0"/>
                <a:cs typeface="Times New Roman" pitchFamily="18" charset="0"/>
              </a:rPr>
              <a:t>Uses the SOAP Mnemonics</a:t>
            </a:r>
          </a:p>
          <a:p>
            <a:pPr fontAlgn="auto">
              <a:spcAft>
                <a:spcPts val="0"/>
              </a:spcAft>
              <a:buFont typeface="Arial" pitchFamily="34" charset="0"/>
              <a:buChar char="•"/>
              <a:defRPr/>
            </a:pPr>
            <a:r>
              <a:rPr lang="en-US" sz="2600" dirty="0" smtClean="0">
                <a:latin typeface="Times New Roman" pitchFamily="18" charset="0"/>
                <a:cs typeface="Times New Roman" pitchFamily="18" charset="0"/>
              </a:rPr>
              <a:t>SUBJECT S: patient comment or complains, nursing comments</a:t>
            </a:r>
          </a:p>
          <a:p>
            <a:pPr fontAlgn="auto">
              <a:spcAft>
                <a:spcPts val="0"/>
              </a:spcAft>
              <a:buFont typeface="Arial" pitchFamily="34" charset="0"/>
              <a:buChar char="•"/>
              <a:defRPr/>
            </a:pPr>
            <a:r>
              <a:rPr lang="en-US" sz="2600" dirty="0" smtClean="0">
                <a:latin typeface="Times New Roman" pitchFamily="18" charset="0"/>
                <a:cs typeface="Times New Roman" pitchFamily="18" charset="0"/>
              </a:rPr>
              <a:t>OBJECTIVE O:</a:t>
            </a:r>
          </a:p>
          <a:p>
            <a:pPr lvl="1" fontAlgn="auto">
              <a:spcAft>
                <a:spcPts val="0"/>
              </a:spcAft>
              <a:buFont typeface="Wingdings" pitchFamily="2" charset="2"/>
              <a:buChar char="Ø"/>
              <a:defRPr/>
            </a:pPr>
            <a:r>
              <a:rPr lang="en-US" sz="2600" dirty="0" smtClean="0">
                <a:latin typeface="Times New Roman" pitchFamily="18" charset="0"/>
                <a:cs typeface="Times New Roman" pitchFamily="18" charset="0"/>
              </a:rPr>
              <a:t>VITALS: blood pressure, pulse, respiratory rate, temps, weight, O2 sat</a:t>
            </a:r>
          </a:p>
          <a:p>
            <a:pPr lvl="1" fontAlgn="auto">
              <a:spcAft>
                <a:spcPts val="0"/>
              </a:spcAft>
              <a:buFont typeface="Wingdings" pitchFamily="2" charset="2"/>
              <a:buChar char="Ø"/>
              <a:defRPr/>
            </a:pPr>
            <a:r>
              <a:rPr lang="en-US" sz="2600" dirty="0" smtClean="0">
                <a:latin typeface="Times New Roman" pitchFamily="18" charset="0"/>
                <a:cs typeface="Times New Roman" pitchFamily="18" charset="0"/>
              </a:rPr>
              <a:t>INS/OUTS: IV fluids, PO intake, emesis, urine, stool, drains</a:t>
            </a:r>
          </a:p>
          <a:p>
            <a:pPr lvl="1" fontAlgn="auto">
              <a:spcAft>
                <a:spcPts val="0"/>
              </a:spcAft>
              <a:buFont typeface="Wingdings" pitchFamily="2" charset="2"/>
              <a:buChar char="Ø"/>
              <a:defRPr/>
            </a:pPr>
            <a:r>
              <a:rPr lang="en-US" sz="2600" dirty="0" smtClean="0">
                <a:latin typeface="Times New Roman" pitchFamily="18" charset="0"/>
                <a:cs typeface="Times New Roman" pitchFamily="18" charset="0"/>
              </a:rPr>
              <a:t>EXAM: physical findings</a:t>
            </a:r>
          </a:p>
          <a:p>
            <a:pPr lvl="1" fontAlgn="auto">
              <a:spcAft>
                <a:spcPts val="0"/>
              </a:spcAft>
              <a:buFont typeface="Wingdings" pitchFamily="2" charset="2"/>
              <a:buChar char="Ø"/>
              <a:defRPr/>
            </a:pPr>
            <a:r>
              <a:rPr lang="en-US" sz="2600" dirty="0" smtClean="0">
                <a:latin typeface="Times New Roman" pitchFamily="18" charset="0"/>
                <a:cs typeface="Times New Roman" pitchFamily="18" charset="0"/>
              </a:rPr>
              <a:t>MED: pertinent routine or new medications</a:t>
            </a:r>
          </a:p>
          <a:p>
            <a:pPr lvl="1" fontAlgn="auto">
              <a:spcAft>
                <a:spcPts val="0"/>
              </a:spcAft>
              <a:buFont typeface="Wingdings" pitchFamily="2" charset="2"/>
              <a:buChar char="Ø"/>
              <a:defRPr/>
            </a:pPr>
            <a:r>
              <a:rPr lang="en-US" sz="2600" dirty="0" smtClean="0">
                <a:latin typeface="Times New Roman" pitchFamily="18" charset="0"/>
                <a:cs typeface="Times New Roman" pitchFamily="18" charset="0"/>
              </a:rPr>
              <a:t>INVEST: new lab or procedure results</a:t>
            </a:r>
          </a:p>
          <a:p>
            <a:pPr fontAlgn="auto">
              <a:spcAft>
                <a:spcPts val="0"/>
              </a:spcAft>
              <a:buFont typeface="Arial" pitchFamily="34" charset="0"/>
              <a:buChar char="•"/>
              <a:defRPr/>
            </a:pPr>
            <a:r>
              <a:rPr lang="en-US" sz="2600" dirty="0" smtClean="0">
                <a:latin typeface="Times New Roman" pitchFamily="18" charset="0"/>
                <a:cs typeface="Times New Roman" pitchFamily="18" charset="0"/>
              </a:rPr>
              <a:t>ASSESSMENT: A: assessment based on above data</a:t>
            </a:r>
          </a:p>
          <a:p>
            <a:pPr fontAlgn="auto">
              <a:spcAft>
                <a:spcPts val="0"/>
              </a:spcAft>
              <a:buFont typeface="Arial" pitchFamily="34" charset="0"/>
              <a:buChar char="•"/>
              <a:defRPr/>
            </a:pPr>
            <a:r>
              <a:rPr lang="en-US" sz="2600" dirty="0" smtClean="0">
                <a:latin typeface="Times New Roman" pitchFamily="18" charset="0"/>
                <a:cs typeface="Times New Roman" pitchFamily="18" charset="0"/>
              </a:rPr>
              <a:t>PLAN P: Medication change, Lab Tests, Procedures, Consults(other disciplines), Discharge</a:t>
            </a:r>
          </a:p>
        </p:txBody>
      </p:sp>
      <p:sp>
        <p:nvSpPr>
          <p:cNvPr id="38916" name="Date Placeholder 3"/>
          <p:cNvSpPr>
            <a:spLocks noGrp="1"/>
          </p:cNvSpPr>
          <p:nvPr>
            <p:ph type="dt" sz="quarter" idx="10"/>
          </p:nvPr>
        </p:nvSpPr>
        <p:spPr bwMode="auto">
          <a:ln>
            <a:miter lim="800000"/>
            <a:headEnd/>
            <a:tailEnd/>
          </a:ln>
        </p:spPr>
        <p:txBody>
          <a:bodyPr wrap="square" numCol="1" compatLnSpc="1">
            <a:prstTxWarp prst="textNoShape">
              <a:avLst/>
            </a:prstTxWarp>
          </a:bodyPr>
          <a:lstStyle/>
          <a:p>
            <a:pPr fontAlgn="base">
              <a:spcBef>
                <a:spcPct val="0"/>
              </a:spcBef>
              <a:spcAft>
                <a:spcPct val="0"/>
              </a:spcAft>
              <a:defRPr/>
            </a:pPr>
            <a:fld id="{193D5AE8-0DE2-4239-9CBB-5D8807785F96}" type="datetime1">
              <a:rPr lang="en-US"/>
              <a:pPr fontAlgn="base">
                <a:spcBef>
                  <a:spcPct val="0"/>
                </a:spcBef>
                <a:spcAft>
                  <a:spcPct val="0"/>
                </a:spcAft>
                <a:defRPr/>
              </a:pPr>
              <a:t>2/23/2017</a:t>
            </a:fld>
            <a:endParaRPr lang="en-US" dirty="0"/>
          </a:p>
        </p:txBody>
      </p:sp>
      <p:sp>
        <p:nvSpPr>
          <p:cNvPr id="5" name="Slide Number Placeholder 4"/>
          <p:cNvSpPr>
            <a:spLocks noGrp="1"/>
          </p:cNvSpPr>
          <p:nvPr>
            <p:ph type="sldNum" sz="quarter" idx="12"/>
          </p:nvPr>
        </p:nvSpPr>
        <p:spPr/>
        <p:txBody>
          <a:bodyPr/>
          <a:lstStyle/>
          <a:p>
            <a:pPr>
              <a:defRPr/>
            </a:pPr>
            <a:fld id="{092166E7-75AB-42BF-A0A5-204BBD67C234}" type="slidenum">
              <a:rPr lang="en-US"/>
              <a:pPr>
                <a:defRPr/>
              </a:pPr>
              <a:t>79</a:t>
            </a:fld>
            <a:endParaRPr lang="en-US" dirty="0"/>
          </a:p>
        </p:txBody>
      </p:sp>
      <p:sp>
        <p:nvSpPr>
          <p:cNvPr id="38918" name="Footer Placeholder 5"/>
          <p:cNvSpPr>
            <a:spLocks noGrp="1"/>
          </p:cNvSpPr>
          <p:nvPr>
            <p:ph type="ftr" sz="quarter" idx="11"/>
          </p:nvPr>
        </p:nvSpPr>
        <p:spPr bwMode="auto">
          <a:ln>
            <a:miter lim="800000"/>
            <a:headEnd/>
            <a:tailEnd/>
          </a:ln>
        </p:spPr>
        <p:txBody>
          <a:bodyPr wrap="square" numCol="1" compatLnSpc="1">
            <a:prstTxWarp prst="textNoShape">
              <a:avLst/>
            </a:prstTxWarp>
          </a:bodyPr>
          <a:lstStyle/>
          <a:p>
            <a:pPr fontAlgn="base">
              <a:spcBef>
                <a:spcPct val="0"/>
              </a:spcBef>
              <a:spcAft>
                <a:spcPct val="0"/>
              </a:spcAft>
              <a:defRPr/>
            </a:pPr>
            <a:r>
              <a:rPr lang="en-US" dirty="0"/>
              <a:t>UTG OBGYN</a:t>
            </a:r>
          </a:p>
        </p:txBody>
      </p:sp>
    </p:spTree>
    <p:extLst>
      <p:ext uri="{BB962C8B-B14F-4D97-AF65-F5344CB8AC3E}">
        <p14:creationId xmlns:p14="http://schemas.microsoft.com/office/powerpoint/2010/main" xmlns="" val="928298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914400" y="0"/>
            <a:ext cx="7772400" cy="685800"/>
          </a:xfrm>
        </p:spPr>
        <p:txBody>
          <a:bodyPr/>
          <a:lstStyle/>
          <a:p>
            <a:pPr eaLnBrk="1" hangingPunct="1"/>
            <a:r>
              <a:rPr lang="en-US" dirty="0" smtClean="0"/>
              <a:t>Gestational age</a:t>
            </a:r>
          </a:p>
        </p:txBody>
      </p:sp>
      <p:sp>
        <p:nvSpPr>
          <p:cNvPr id="12291" name="Date Placeholder 2"/>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B71EAFCF-A942-4F1B-9738-FEE2262889E0}" type="datetime1">
              <a:rPr lang="en-US" smtClean="0"/>
              <a:pPr fontAlgn="base">
                <a:spcBef>
                  <a:spcPct val="0"/>
                </a:spcBef>
                <a:spcAft>
                  <a:spcPct val="0"/>
                </a:spcAft>
                <a:defRPr/>
              </a:pPr>
              <a:t>2/23/2017</a:t>
            </a:fld>
            <a:endParaRPr lang="en-US" dirty="0" smtClean="0"/>
          </a:p>
        </p:txBody>
      </p:sp>
      <p:sp>
        <p:nvSpPr>
          <p:cNvPr id="12292" name="Footer Placeholder 3"/>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
        <p:nvSpPr>
          <p:cNvPr id="5" name="Slide Number Placeholder 4"/>
          <p:cNvSpPr>
            <a:spLocks noGrp="1"/>
          </p:cNvSpPr>
          <p:nvPr>
            <p:ph type="sldNum" sz="quarter" idx="12"/>
          </p:nvPr>
        </p:nvSpPr>
        <p:spPr/>
        <p:txBody>
          <a:bodyPr/>
          <a:lstStyle/>
          <a:p>
            <a:pPr>
              <a:defRPr/>
            </a:pPr>
            <a:fld id="{CD2C55F9-E88C-42F7-A197-A0DDDD0AA54D}" type="slidenum">
              <a:rPr lang="en-US"/>
              <a:pPr>
                <a:defRPr/>
              </a:pPr>
              <a:t>8</a:t>
            </a:fld>
            <a:endParaRPr lang="en-US" dirty="0"/>
          </a:p>
        </p:txBody>
      </p:sp>
      <p:sp>
        <p:nvSpPr>
          <p:cNvPr id="6" name="Content Placeholder 5"/>
          <p:cNvSpPr>
            <a:spLocks noGrp="1"/>
          </p:cNvSpPr>
          <p:nvPr>
            <p:ph sz="quarter" idx="1"/>
          </p:nvPr>
        </p:nvSpPr>
        <p:spPr>
          <a:xfrm>
            <a:off x="0" y="914400"/>
            <a:ext cx="9144000" cy="5257800"/>
          </a:xfrm>
        </p:spPr>
        <p:txBody>
          <a:bodyPr anchor="ctr">
            <a:normAutofit fontScale="92500" lnSpcReduction="20000"/>
          </a:bodyPr>
          <a:lstStyle/>
          <a:p>
            <a:pPr marL="274320" indent="-274320" eaLnBrk="1" fontAlgn="auto" hangingPunct="1">
              <a:spcBef>
                <a:spcPts val="580"/>
              </a:spcBef>
              <a:spcAft>
                <a:spcPts val="0"/>
              </a:spcAft>
              <a:buFont typeface="Wingdings 2"/>
              <a:buChar char=""/>
              <a:defRPr/>
            </a:pPr>
            <a:r>
              <a:rPr lang="en-US" dirty="0" smtClean="0">
                <a:latin typeface="Times New Roman" pitchFamily="18" charset="0"/>
                <a:cs typeface="Times New Roman" pitchFamily="18" charset="0"/>
              </a:rPr>
              <a:t>Gestational age in weeks is calculated using </a:t>
            </a:r>
            <a:r>
              <a:rPr lang="en-US" dirty="0" err="1" smtClean="0">
                <a:latin typeface="Times New Roman" pitchFamily="18" charset="0"/>
                <a:cs typeface="Times New Roman" pitchFamily="18" charset="0"/>
              </a:rPr>
              <a:t>expectted</a:t>
            </a:r>
            <a:r>
              <a:rPr lang="en-US" dirty="0" smtClean="0">
                <a:latin typeface="Times New Roman" pitchFamily="18" charset="0"/>
                <a:cs typeface="Times New Roman" pitchFamily="18" charset="0"/>
              </a:rPr>
              <a:t> date of delivery as references</a:t>
            </a:r>
          </a:p>
          <a:p>
            <a:pPr marL="548640" lvl="1" eaLnBrk="1" fontAlgn="auto" hangingPunct="1">
              <a:spcBef>
                <a:spcPts val="370"/>
              </a:spcBef>
              <a:spcAft>
                <a:spcPts val="0"/>
              </a:spcAft>
              <a:buFont typeface="Wingdings" pitchFamily="2" charset="2"/>
              <a:buChar char="Ø"/>
              <a:defRPr/>
            </a:pPr>
            <a:r>
              <a:rPr lang="en-US" dirty="0" smtClean="0"/>
              <a:t>Example  if a client has her LMP of 12</a:t>
            </a:r>
            <a:r>
              <a:rPr lang="en-US" baseline="30000" dirty="0" smtClean="0"/>
              <a:t>th</a:t>
            </a:r>
            <a:r>
              <a:rPr lang="en-US" dirty="0" smtClean="0"/>
              <a:t> august  2014 then EDD will be 19</a:t>
            </a:r>
            <a:r>
              <a:rPr lang="en-US" baseline="30000" dirty="0" smtClean="0"/>
              <a:t>th</a:t>
            </a:r>
            <a:r>
              <a:rPr lang="en-US" dirty="0" smtClean="0"/>
              <a:t> may 2015 and she is seen or clerk  15</a:t>
            </a:r>
            <a:r>
              <a:rPr lang="en-US" baseline="30000" dirty="0" smtClean="0"/>
              <a:t>th </a:t>
            </a:r>
            <a:r>
              <a:rPr lang="en-US" dirty="0" smtClean="0"/>
              <a:t>march 2011 then her gestational age is( TWO METHODS)</a:t>
            </a:r>
          </a:p>
          <a:p>
            <a:pPr marL="548640" lvl="1" eaLnBrk="1" fontAlgn="auto" hangingPunct="1">
              <a:spcBef>
                <a:spcPts val="370"/>
              </a:spcBef>
              <a:spcAft>
                <a:spcPts val="0"/>
              </a:spcAft>
              <a:buFont typeface="Wingdings" pitchFamily="2" charset="2"/>
              <a:buChar char="Ø"/>
              <a:defRPr/>
            </a:pPr>
            <a:r>
              <a:rPr lang="en-US" dirty="0" smtClean="0"/>
              <a:t>1: </a:t>
            </a:r>
            <a:r>
              <a:rPr lang="en-US" dirty="0"/>
              <a:t>C</a:t>
            </a:r>
            <a:r>
              <a:rPr lang="en-US" dirty="0" smtClean="0"/>
              <a:t>ount number of days from clerking date to date of expected delivery 21(March)+30(April)+19(May)=70/7=10W0D</a:t>
            </a:r>
          </a:p>
          <a:p>
            <a:pPr marL="548640" lvl="1" eaLnBrk="1" fontAlgn="auto" hangingPunct="1">
              <a:spcBef>
                <a:spcPts val="370"/>
              </a:spcBef>
              <a:spcAft>
                <a:spcPts val="0"/>
              </a:spcAft>
              <a:buFont typeface="Wingdings" pitchFamily="2" charset="2"/>
              <a:buChar char="Ø"/>
              <a:defRPr/>
            </a:pPr>
            <a:r>
              <a:rPr lang="en-US" dirty="0" smtClean="0"/>
              <a:t>Normal gestation 280days (40weeks0days) from LMP.</a:t>
            </a:r>
          </a:p>
          <a:p>
            <a:pPr marL="823277" lvl="2" eaLnBrk="1" fontAlgn="auto" hangingPunct="1">
              <a:spcBef>
                <a:spcPts val="370"/>
              </a:spcBef>
              <a:spcAft>
                <a:spcPts val="0"/>
              </a:spcAft>
              <a:buFont typeface="Wingdings" pitchFamily="2" charset="2"/>
              <a:buChar char="Ø"/>
              <a:defRPr/>
            </a:pPr>
            <a:r>
              <a:rPr lang="en-US" dirty="0" smtClean="0"/>
              <a:t> then GA=40W0D – 10W0D=30W0D</a:t>
            </a:r>
          </a:p>
          <a:p>
            <a:pPr marL="548640" lvl="1" eaLnBrk="1" fontAlgn="auto" hangingPunct="1">
              <a:spcBef>
                <a:spcPts val="370"/>
              </a:spcBef>
              <a:spcAft>
                <a:spcPts val="0"/>
              </a:spcAft>
              <a:buFont typeface="Wingdings" pitchFamily="2" charset="2"/>
              <a:buChar char="Ø"/>
              <a:defRPr/>
            </a:pPr>
            <a:r>
              <a:rPr lang="en-US" dirty="0" smtClean="0"/>
              <a:t>2: Divide the days of each month by 7 then adding the results. note addition of the remainders (days) should be in base 7.</a:t>
            </a:r>
          </a:p>
          <a:p>
            <a:pPr marL="1372870" lvl="4" indent="-274320" eaLnBrk="1" fontAlgn="auto" hangingPunct="1">
              <a:spcBef>
                <a:spcPts val="580"/>
              </a:spcBef>
              <a:spcAft>
                <a:spcPts val="0"/>
              </a:spcAft>
              <a:buFont typeface="Wingdings 2"/>
              <a:buNone/>
              <a:defRPr/>
            </a:pPr>
            <a:r>
              <a:rPr lang="en-US" dirty="0" smtClean="0"/>
              <a:t>March 15th-31</a:t>
            </a:r>
            <a:r>
              <a:rPr lang="en-US" baseline="30000" dirty="0" smtClean="0"/>
              <a:t>st</a:t>
            </a:r>
            <a:r>
              <a:rPr lang="en-US" dirty="0" smtClean="0"/>
              <a:t>=21days=3W0D</a:t>
            </a:r>
          </a:p>
          <a:p>
            <a:pPr marL="1372870" lvl="4" indent="-274320" eaLnBrk="1" fontAlgn="auto" hangingPunct="1">
              <a:spcBef>
                <a:spcPts val="580"/>
              </a:spcBef>
              <a:spcAft>
                <a:spcPts val="0"/>
              </a:spcAft>
              <a:buFont typeface="Wingdings 2"/>
              <a:buNone/>
              <a:defRPr/>
            </a:pPr>
            <a:r>
              <a:rPr lang="en-US" dirty="0" smtClean="0"/>
              <a:t>April        30days           = 4W2D</a:t>
            </a:r>
          </a:p>
          <a:p>
            <a:pPr marL="1372870" lvl="4" indent="-274320" eaLnBrk="1" fontAlgn="auto" hangingPunct="1">
              <a:spcBef>
                <a:spcPts val="580"/>
              </a:spcBef>
              <a:spcAft>
                <a:spcPts val="0"/>
              </a:spcAft>
              <a:buFont typeface="Wingdings 2"/>
              <a:buNone/>
              <a:defRPr/>
            </a:pPr>
            <a:r>
              <a:rPr lang="en-US" dirty="0" smtClean="0"/>
              <a:t>May 19th   19days          = 2W5D</a:t>
            </a:r>
          </a:p>
          <a:p>
            <a:pPr marL="1372870" lvl="4" indent="-274320" eaLnBrk="1" fontAlgn="auto" hangingPunct="1">
              <a:spcBef>
                <a:spcPts val="580"/>
              </a:spcBef>
              <a:spcAft>
                <a:spcPts val="0"/>
              </a:spcAft>
              <a:buFont typeface="Wingdings 2"/>
              <a:buNone/>
              <a:defRPr/>
            </a:pPr>
            <a:r>
              <a:rPr lang="en-US" dirty="0" smtClean="0"/>
              <a:t>TOTAL                          =  10W0D</a:t>
            </a:r>
          </a:p>
          <a:p>
            <a:pPr marL="1372870" lvl="4" indent="-274320" eaLnBrk="1" fontAlgn="auto" hangingPunct="1">
              <a:spcBef>
                <a:spcPts val="580"/>
              </a:spcBef>
              <a:spcAft>
                <a:spcPts val="0"/>
              </a:spcAft>
              <a:buFont typeface="Wingdings 2"/>
              <a:buNone/>
              <a:defRPr/>
            </a:pPr>
            <a:r>
              <a:rPr lang="en-US" dirty="0" smtClean="0"/>
              <a:t>Hence GA= 40W0D - 10W0D</a:t>
            </a:r>
          </a:p>
          <a:p>
            <a:pPr marL="1372870" lvl="4" indent="-274320" eaLnBrk="1" fontAlgn="auto" hangingPunct="1">
              <a:spcBef>
                <a:spcPts val="580"/>
              </a:spcBef>
              <a:spcAft>
                <a:spcPts val="0"/>
              </a:spcAft>
              <a:buFont typeface="Wingdings 2"/>
              <a:buNone/>
              <a:defRPr/>
            </a:pPr>
            <a:r>
              <a:rPr lang="en-US" dirty="0"/>
              <a:t>	</a:t>
            </a:r>
            <a:r>
              <a:rPr lang="en-US" dirty="0" smtClean="0"/>
              <a:t>	   = 30W0D</a:t>
            </a:r>
            <a:endParaRPr lang="en-US"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9"/>
          <p:cNvSpPr>
            <a:spLocks noGrp="1"/>
          </p:cNvSpPr>
          <p:nvPr>
            <p:ph type="title"/>
          </p:nvPr>
        </p:nvSpPr>
        <p:spPr>
          <a:xfrm>
            <a:off x="0" y="0"/>
            <a:ext cx="8686800" cy="762000"/>
          </a:xfrm>
        </p:spPr>
        <p:txBody>
          <a:bodyPr/>
          <a:lstStyle/>
          <a:p>
            <a:r>
              <a:rPr lang="en-US" sz="2800" b="1" smtClean="0"/>
              <a:t>Sample Admission to Labor and Delivery Note</a:t>
            </a:r>
            <a:endParaRPr lang="en-US" sz="2800" smtClean="0"/>
          </a:p>
        </p:txBody>
      </p:sp>
      <p:sp>
        <p:nvSpPr>
          <p:cNvPr id="11" name="Content Placeholder 10"/>
          <p:cNvSpPr>
            <a:spLocks noGrp="1"/>
          </p:cNvSpPr>
          <p:nvPr>
            <p:ph sz="quarter" idx="1"/>
          </p:nvPr>
        </p:nvSpPr>
        <p:spPr>
          <a:xfrm>
            <a:off x="0" y="762000"/>
            <a:ext cx="8686800" cy="5257800"/>
          </a:xfrm>
        </p:spPr>
        <p:txBody>
          <a:bodyPr rtlCol="0">
            <a:normAutofit/>
          </a:bodyPr>
          <a:lstStyle/>
          <a:p>
            <a:pPr fontAlgn="auto">
              <a:spcAft>
                <a:spcPts val="0"/>
              </a:spcAft>
              <a:buFont typeface="Arial" pitchFamily="34" charset="0"/>
              <a:buChar char="•"/>
              <a:defRPr/>
            </a:pPr>
            <a:r>
              <a:rPr lang="en-US" sz="1600" b="1" dirty="0" smtClean="0"/>
              <a:t>Date &amp; time</a:t>
            </a:r>
          </a:p>
          <a:p>
            <a:pPr fontAlgn="auto">
              <a:spcAft>
                <a:spcPts val="0"/>
              </a:spcAft>
              <a:buFont typeface="Arial" pitchFamily="34" charset="0"/>
              <a:buChar char="•"/>
              <a:defRPr/>
            </a:pPr>
            <a:r>
              <a:rPr lang="en-US" sz="1600" b="1" dirty="0" smtClean="0"/>
              <a:t>Identification: </a:t>
            </a:r>
            <a:r>
              <a:rPr lang="en-US" sz="1600" dirty="0" smtClean="0"/>
              <a:t>(includes age, gravidity, parity, estimated gestational age, and reason for admission):</a:t>
            </a:r>
          </a:p>
          <a:p>
            <a:pPr fontAlgn="auto">
              <a:spcAft>
                <a:spcPts val="0"/>
              </a:spcAft>
              <a:buFont typeface="Arial" pitchFamily="34" charset="0"/>
              <a:buChar char="•"/>
              <a:defRPr/>
            </a:pPr>
            <a:r>
              <a:rPr lang="en-US" sz="1600" dirty="0" smtClean="0"/>
              <a:t>26yo G3P1A1 @ 38W5D EGA presents with painful contractions since noon. Pt reports good fetal movement, and denies rupture of membranes or vaginal bleeding.</a:t>
            </a:r>
          </a:p>
          <a:p>
            <a:pPr fontAlgn="auto">
              <a:spcAft>
                <a:spcPts val="0"/>
              </a:spcAft>
              <a:buFont typeface="Arial" pitchFamily="34" charset="0"/>
              <a:buChar char="•"/>
              <a:defRPr/>
            </a:pPr>
            <a:r>
              <a:rPr lang="en-US" sz="1600" b="1" dirty="0" smtClean="0"/>
              <a:t>LMP:</a:t>
            </a:r>
          </a:p>
          <a:p>
            <a:pPr fontAlgn="auto">
              <a:spcAft>
                <a:spcPts val="0"/>
              </a:spcAft>
              <a:buFont typeface="Arial" pitchFamily="34" charset="0"/>
              <a:buChar char="•"/>
              <a:defRPr/>
            </a:pPr>
            <a:r>
              <a:rPr lang="en-US" sz="1600" b="1" dirty="0" smtClean="0"/>
              <a:t>Estimated date of confinement (EDC):</a:t>
            </a:r>
          </a:p>
          <a:p>
            <a:pPr fontAlgn="auto">
              <a:spcAft>
                <a:spcPts val="0"/>
              </a:spcAft>
              <a:buFont typeface="Arial" pitchFamily="34" charset="0"/>
              <a:buChar char="•"/>
              <a:defRPr/>
            </a:pPr>
            <a:r>
              <a:rPr lang="en-US" sz="1600" b="1" dirty="0" smtClean="0"/>
              <a:t>Chief complaint:</a:t>
            </a:r>
          </a:p>
          <a:p>
            <a:pPr fontAlgn="auto">
              <a:spcAft>
                <a:spcPts val="0"/>
              </a:spcAft>
              <a:buFont typeface="Arial" pitchFamily="34" charset="0"/>
              <a:buChar char="•"/>
              <a:defRPr/>
            </a:pPr>
            <a:r>
              <a:rPr lang="en-US" sz="1600" dirty="0" smtClean="0"/>
              <a:t>History of present illness (includes Prenatal Care (PNC): Labs, including HIV, GBS, GDM/HTN, # PNC visits, wt gain, s=d, etc</a:t>
            </a:r>
            <a:r>
              <a:rPr lang="en-US" sz="1600" b="1" dirty="0" smtClean="0"/>
              <a:t>.</a:t>
            </a:r>
          </a:p>
          <a:p>
            <a:pPr fontAlgn="auto">
              <a:spcAft>
                <a:spcPts val="0"/>
              </a:spcAft>
              <a:buFont typeface="Arial" pitchFamily="34" charset="0"/>
              <a:buChar char="•"/>
              <a:defRPr/>
            </a:pPr>
            <a:r>
              <a:rPr lang="en-US" sz="1600" b="1" dirty="0" smtClean="0"/>
              <a:t>Past history:</a:t>
            </a:r>
          </a:p>
          <a:p>
            <a:pPr lvl="1" fontAlgn="auto">
              <a:spcAft>
                <a:spcPts val="0"/>
              </a:spcAft>
              <a:buFont typeface="Wingdings" pitchFamily="2" charset="2"/>
              <a:buChar char="Ø"/>
              <a:defRPr/>
            </a:pPr>
            <a:r>
              <a:rPr lang="en-US" sz="1600" b="1" dirty="0" smtClean="0"/>
              <a:t>Obstetrics:</a:t>
            </a:r>
          </a:p>
          <a:p>
            <a:pPr lvl="2" fontAlgn="auto">
              <a:spcAft>
                <a:spcPts val="0"/>
              </a:spcAft>
              <a:buFont typeface="Wingdings" pitchFamily="2" charset="2"/>
              <a:buChar char="v"/>
              <a:defRPr/>
            </a:pPr>
            <a:r>
              <a:rPr lang="en-US" sz="1600" dirty="0" smtClean="0"/>
              <a:t>List each pregnancy (NSVD, wt 4000 grams, complicated by gestational diabetes and shoulder dystocia)</a:t>
            </a:r>
          </a:p>
          <a:p>
            <a:pPr lvl="1" fontAlgn="auto">
              <a:spcAft>
                <a:spcPts val="0"/>
              </a:spcAft>
              <a:buFont typeface="Wingdings" pitchFamily="2" charset="2"/>
              <a:buChar char="Ø"/>
              <a:defRPr/>
            </a:pPr>
            <a:r>
              <a:rPr lang="en-US" sz="1600" b="1" dirty="0" smtClean="0"/>
              <a:t>Gynecology:</a:t>
            </a:r>
          </a:p>
          <a:p>
            <a:pPr fontAlgn="auto">
              <a:spcAft>
                <a:spcPts val="0"/>
              </a:spcAft>
              <a:buFont typeface="Arial" pitchFamily="34" charset="0"/>
              <a:buChar char="•"/>
              <a:defRPr/>
            </a:pPr>
            <a:r>
              <a:rPr lang="en-US" sz="1600" b="1" dirty="0" smtClean="0"/>
              <a:t>PMH and PSH:</a:t>
            </a:r>
          </a:p>
          <a:p>
            <a:pPr lvl="1" fontAlgn="auto">
              <a:spcAft>
                <a:spcPts val="0"/>
              </a:spcAft>
              <a:buFont typeface="Wingdings" pitchFamily="2" charset="2"/>
              <a:buChar char="Ø"/>
              <a:defRPr/>
            </a:pPr>
            <a:r>
              <a:rPr lang="en-US" sz="1600" b="1" dirty="0" smtClean="0"/>
              <a:t>Medications: </a:t>
            </a:r>
            <a:r>
              <a:rPr lang="en-US" sz="1600" dirty="0" smtClean="0"/>
              <a:t>PNV, FeSO4</a:t>
            </a:r>
          </a:p>
          <a:p>
            <a:pPr lvl="1" fontAlgn="auto">
              <a:spcAft>
                <a:spcPts val="0"/>
              </a:spcAft>
              <a:buFont typeface="Wingdings" pitchFamily="2" charset="2"/>
              <a:buChar char="Ø"/>
              <a:defRPr/>
            </a:pPr>
            <a:r>
              <a:rPr lang="en-US" sz="1600" b="1" dirty="0" smtClean="0"/>
              <a:t>Allergies: </a:t>
            </a:r>
            <a:r>
              <a:rPr lang="en-US" sz="1600" dirty="0" smtClean="0"/>
              <a:t>No Known Drug Allergies (NKDA)</a:t>
            </a:r>
          </a:p>
          <a:p>
            <a:pPr lvl="1" fontAlgn="auto">
              <a:spcAft>
                <a:spcPts val="0"/>
              </a:spcAft>
              <a:buFont typeface="Wingdings" pitchFamily="2" charset="2"/>
              <a:buChar char="Ø"/>
              <a:defRPr/>
            </a:pPr>
            <a:r>
              <a:rPr lang="en-US" sz="1600" b="1" dirty="0" smtClean="0"/>
              <a:t>Social history: </a:t>
            </a:r>
            <a:r>
              <a:rPr lang="en-US" sz="1600" dirty="0" smtClean="0"/>
              <a:t>Ask about Tobacco/alcohol/Drugs</a:t>
            </a:r>
            <a:endParaRPr lang="en-US" sz="1600" dirty="0"/>
          </a:p>
        </p:txBody>
      </p:sp>
      <p:sp>
        <p:nvSpPr>
          <p:cNvPr id="7" name="Date Placeholder 6"/>
          <p:cNvSpPr>
            <a:spLocks noGrp="1"/>
          </p:cNvSpPr>
          <p:nvPr>
            <p:ph type="dt" sz="quarter" idx="10"/>
          </p:nvPr>
        </p:nvSpPr>
        <p:spPr/>
        <p:txBody>
          <a:bodyPr/>
          <a:lstStyle/>
          <a:p>
            <a:pPr>
              <a:defRPr/>
            </a:pPr>
            <a:fld id="{E3CB90F4-732F-49DB-AC6D-03994CC7F6A9}" type="datetime1">
              <a:rPr lang="en-US"/>
              <a:pPr>
                <a:defRPr/>
              </a:pPr>
              <a:t>2/23/2017</a:t>
            </a:fld>
            <a:endParaRPr lang="en-US" dirty="0"/>
          </a:p>
        </p:txBody>
      </p:sp>
      <p:sp>
        <p:nvSpPr>
          <p:cNvPr id="8" name="Footer Placeholder 7"/>
          <p:cNvSpPr>
            <a:spLocks noGrp="1"/>
          </p:cNvSpPr>
          <p:nvPr>
            <p:ph type="ftr" sz="quarter" idx="11"/>
          </p:nvPr>
        </p:nvSpPr>
        <p:spPr/>
        <p:txBody>
          <a:bodyPr/>
          <a:lstStyle/>
          <a:p>
            <a:pPr>
              <a:defRPr/>
            </a:pPr>
            <a:r>
              <a:rPr lang="en-US" dirty="0"/>
              <a:t>UTG OBGYN</a:t>
            </a:r>
          </a:p>
        </p:txBody>
      </p:sp>
      <p:sp>
        <p:nvSpPr>
          <p:cNvPr id="9" name="Slide Number Placeholder 8"/>
          <p:cNvSpPr>
            <a:spLocks noGrp="1"/>
          </p:cNvSpPr>
          <p:nvPr>
            <p:ph type="sldNum" sz="quarter" idx="12"/>
          </p:nvPr>
        </p:nvSpPr>
        <p:spPr/>
        <p:txBody>
          <a:bodyPr/>
          <a:lstStyle/>
          <a:p>
            <a:pPr>
              <a:defRPr/>
            </a:pPr>
            <a:fld id="{15391EA7-3A0B-4BCF-80B6-691C01F681CE}" type="slidenum">
              <a:rPr lang="en-US"/>
              <a:pPr>
                <a:defRPr/>
              </a:pPr>
              <a:t>80</a:t>
            </a:fld>
            <a:endParaRPr lang="en-US"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sz="quarter" idx="1"/>
          </p:nvPr>
        </p:nvSpPr>
        <p:spPr>
          <a:xfrm>
            <a:off x="0" y="0"/>
            <a:ext cx="8686800" cy="6324600"/>
          </a:xfrm>
        </p:spPr>
        <p:txBody>
          <a:bodyPr/>
          <a:lstStyle/>
          <a:p>
            <a:r>
              <a:rPr lang="en-US" sz="1300" b="1" dirty="0" smtClean="0">
                <a:latin typeface="Times New Roman" pitchFamily="18" charset="0"/>
                <a:cs typeface="Times New Roman" pitchFamily="18" charset="0"/>
              </a:rPr>
              <a:t>Physical exam (focused):</a:t>
            </a:r>
          </a:p>
          <a:p>
            <a:pPr lvl="1">
              <a:buFont typeface="Wingdings" pitchFamily="2" charset="2"/>
              <a:buChar char="Ø"/>
            </a:pPr>
            <a:r>
              <a:rPr lang="en-US" sz="1300" dirty="0" smtClean="0">
                <a:latin typeface="Times New Roman" pitchFamily="18" charset="0"/>
                <a:cs typeface="Times New Roman" pitchFamily="18" charset="0"/>
              </a:rPr>
              <a:t>General and Vital signs</a:t>
            </a:r>
          </a:p>
          <a:p>
            <a:pPr lvl="1">
              <a:buFont typeface="Wingdings" pitchFamily="2" charset="2"/>
              <a:buChar char="Ø"/>
            </a:pPr>
            <a:r>
              <a:rPr lang="en-US" sz="1300" dirty="0" smtClean="0">
                <a:latin typeface="Times New Roman" pitchFamily="18" charset="0"/>
                <a:cs typeface="Times New Roman" pitchFamily="18" charset="0"/>
              </a:rPr>
              <a:t>Lungs</a:t>
            </a:r>
          </a:p>
          <a:p>
            <a:pPr lvl="1">
              <a:buFont typeface="Wingdings" pitchFamily="2" charset="2"/>
              <a:buChar char="Ø"/>
            </a:pPr>
            <a:r>
              <a:rPr lang="en-US" sz="1300" dirty="0" smtClean="0">
                <a:latin typeface="Times New Roman" pitchFamily="18" charset="0"/>
                <a:cs typeface="Times New Roman" pitchFamily="18" charset="0"/>
              </a:rPr>
              <a:t>Cardiovascular – (Many pregnant women have a grade 1-2/6 systolic ejection murmur</a:t>
            </a:r>
          </a:p>
          <a:p>
            <a:pPr lvl="1">
              <a:buFont typeface="Wingdings" pitchFamily="2" charset="2"/>
              <a:buChar char="Ø"/>
            </a:pPr>
            <a:r>
              <a:rPr lang="en-US" sz="1300" dirty="0" smtClean="0">
                <a:latin typeface="Times New Roman" pitchFamily="18" charset="0"/>
                <a:cs typeface="Times New Roman" pitchFamily="18" charset="0"/>
              </a:rPr>
              <a:t>Abdomen – Gravid, </a:t>
            </a:r>
            <a:r>
              <a:rPr lang="en-US" sz="1300" dirty="0" err="1" smtClean="0">
                <a:latin typeface="Times New Roman" pitchFamily="18" charset="0"/>
                <a:cs typeface="Times New Roman" pitchFamily="18" charset="0"/>
              </a:rPr>
              <a:t>fundus</a:t>
            </a:r>
            <a:r>
              <a:rPr lang="en-US" sz="1300" dirty="0" smtClean="0">
                <a:latin typeface="Times New Roman" pitchFamily="18" charset="0"/>
                <a:cs typeface="Times New Roman" pitchFamily="18" charset="0"/>
              </a:rPr>
              <a:t> non-tender (NT), </a:t>
            </a:r>
            <a:r>
              <a:rPr lang="en-US" sz="1300" dirty="0" err="1" smtClean="0">
                <a:latin typeface="Times New Roman" pitchFamily="18" charset="0"/>
                <a:cs typeface="Times New Roman" pitchFamily="18" charset="0"/>
              </a:rPr>
              <a:t>fundal</a:t>
            </a:r>
            <a:r>
              <a:rPr lang="en-US" sz="1300" dirty="0" smtClean="0">
                <a:latin typeface="Times New Roman" pitchFamily="18" charset="0"/>
                <a:cs typeface="Times New Roman" pitchFamily="18" charset="0"/>
              </a:rPr>
              <a:t> height (FH) 38cm, Leopold maneuvers:</a:t>
            </a:r>
          </a:p>
          <a:p>
            <a:pPr lvl="1">
              <a:buFont typeface="Wingdings" pitchFamily="2" charset="2"/>
              <a:buChar char="Ø"/>
            </a:pPr>
            <a:r>
              <a:rPr lang="en-US" sz="1300" dirty="0" smtClean="0">
                <a:latin typeface="Times New Roman" pitchFamily="18" charset="0"/>
                <a:cs typeface="Times New Roman" pitchFamily="18" charset="0"/>
              </a:rPr>
              <a:t>Fetus is vertex (VTX), estimated fetal weight (EFW) 3300 gm</a:t>
            </a:r>
          </a:p>
          <a:p>
            <a:pPr lvl="1">
              <a:buFont typeface="Wingdings" pitchFamily="2" charset="2"/>
              <a:buChar char="Ø"/>
            </a:pPr>
            <a:r>
              <a:rPr lang="en-US" sz="1300" dirty="0" smtClean="0">
                <a:latin typeface="Times New Roman" pitchFamily="18" charset="0"/>
                <a:cs typeface="Times New Roman" pitchFamily="18" charset="0"/>
              </a:rPr>
              <a:t>Sterile speculum examination if indicated to rule out spontaneous rupture of membranes (SROM)</a:t>
            </a:r>
          </a:p>
          <a:p>
            <a:pPr lvl="1">
              <a:buFont typeface="Wingdings" pitchFamily="2" charset="2"/>
              <a:buChar char="Ø"/>
            </a:pPr>
            <a:r>
              <a:rPr lang="en-US" sz="1300" dirty="0" smtClean="0">
                <a:latin typeface="Times New Roman" pitchFamily="18" charset="0"/>
                <a:cs typeface="Times New Roman" pitchFamily="18" charset="0"/>
              </a:rPr>
              <a:t>Sterile vaginal exam (SVE) = 4cm/80%/VTX/ –1 as per Dr. Smith/time</a:t>
            </a:r>
          </a:p>
          <a:p>
            <a:pPr lvl="1">
              <a:buFont typeface="Wingdings" pitchFamily="2" charset="2"/>
              <a:buChar char="Ø"/>
            </a:pPr>
            <a:r>
              <a:rPr lang="en-US" sz="1300" dirty="0" smtClean="0">
                <a:latin typeface="Times New Roman" pitchFamily="18" charset="0"/>
                <a:cs typeface="Times New Roman" pitchFamily="18" charset="0"/>
              </a:rPr>
              <a:t>Extremities – No Cyanosis, clubbing or edema (C/C/E), NT</a:t>
            </a:r>
          </a:p>
          <a:p>
            <a:r>
              <a:rPr lang="en-US" sz="1300" b="1" dirty="0" smtClean="0">
                <a:latin typeface="Times New Roman" pitchFamily="18" charset="0"/>
                <a:cs typeface="Times New Roman" pitchFamily="18" charset="0"/>
              </a:rPr>
              <a:t>Pertinent Labs:</a:t>
            </a:r>
          </a:p>
          <a:p>
            <a:pPr lvl="1">
              <a:buFont typeface="Wingdings" pitchFamily="2" charset="2"/>
              <a:buChar char="Ø"/>
            </a:pPr>
            <a:r>
              <a:rPr lang="en-US" sz="1300" dirty="0" smtClean="0">
                <a:latin typeface="Times New Roman" pitchFamily="18" charset="0"/>
                <a:cs typeface="Times New Roman" pitchFamily="18" charset="0"/>
              </a:rPr>
              <a:t>Ultrasound: </a:t>
            </a:r>
          </a:p>
          <a:p>
            <a:pPr lvl="2">
              <a:buFont typeface="Wingdings" pitchFamily="2" charset="2"/>
              <a:buChar char="v"/>
            </a:pPr>
            <a:r>
              <a:rPr lang="en-US" sz="1300" dirty="0" smtClean="0">
                <a:latin typeface="Times New Roman" pitchFamily="18" charset="0"/>
                <a:cs typeface="Times New Roman" pitchFamily="18" charset="0"/>
              </a:rPr>
              <a:t>Date: 10 wks by crown-rump length (CRL)</a:t>
            </a:r>
          </a:p>
          <a:p>
            <a:pPr lvl="2">
              <a:buFont typeface="Wingdings" pitchFamily="2" charset="2"/>
              <a:buChar char="v"/>
            </a:pPr>
            <a:r>
              <a:rPr lang="en-US" sz="1300" dirty="0" smtClean="0">
                <a:latin typeface="Times New Roman" pitchFamily="18" charset="0"/>
                <a:cs typeface="Times New Roman" pitchFamily="18" charset="0"/>
              </a:rPr>
              <a:t>Date: 20 wks, no anomalies</a:t>
            </a:r>
          </a:p>
          <a:p>
            <a:r>
              <a:rPr lang="en-US" sz="1300" b="1" dirty="0" smtClean="0">
                <a:latin typeface="Times New Roman" pitchFamily="18" charset="0"/>
                <a:cs typeface="Times New Roman" pitchFamily="18" charset="0"/>
              </a:rPr>
              <a:t>Assessment: </a:t>
            </a:r>
          </a:p>
          <a:p>
            <a:pPr lvl="1">
              <a:buFont typeface="Wingdings" pitchFamily="2" charset="2"/>
              <a:buChar char="Ø"/>
            </a:pPr>
            <a:r>
              <a:rPr lang="en-US" sz="1300" dirty="0" smtClean="0">
                <a:latin typeface="Times New Roman" pitchFamily="18" charset="0"/>
                <a:cs typeface="Times New Roman" pitchFamily="18" charset="0"/>
              </a:rPr>
              <a:t>26yo G3P1 at term, in labor fetal heart rate tracing (FHRT) reassuring</a:t>
            </a:r>
          </a:p>
          <a:p>
            <a:pPr lvl="1">
              <a:buFont typeface="Wingdings" pitchFamily="2" charset="2"/>
              <a:buChar char="Ø"/>
            </a:pPr>
            <a:r>
              <a:rPr lang="en-US" sz="1300" dirty="0" smtClean="0">
                <a:latin typeface="Times New Roman" pitchFamily="18" charset="0"/>
                <a:cs typeface="Times New Roman" pitchFamily="18" charset="0"/>
              </a:rPr>
              <a:t>Intrauterine pregnancy (IUP) at 39 weeks gestation</a:t>
            </a:r>
          </a:p>
          <a:p>
            <a:pPr lvl="1">
              <a:buFont typeface="Wingdings" pitchFamily="2" charset="2"/>
              <a:buChar char="Ø"/>
            </a:pPr>
            <a:r>
              <a:rPr lang="en-US" sz="1300" dirty="0" smtClean="0">
                <a:latin typeface="Times New Roman" pitchFamily="18" charset="0"/>
                <a:cs typeface="Times New Roman" pitchFamily="18" charset="0"/>
              </a:rPr>
              <a:t>FHRT – Baseline 140’s, accelerations present, no decelerations</a:t>
            </a:r>
          </a:p>
          <a:p>
            <a:pPr lvl="1">
              <a:buFont typeface="Wingdings" pitchFamily="2" charset="2"/>
              <a:buChar char="Ø"/>
            </a:pPr>
            <a:r>
              <a:rPr lang="en-US" sz="1300" dirty="0" smtClean="0">
                <a:latin typeface="Times New Roman" pitchFamily="18" charset="0"/>
                <a:cs typeface="Times New Roman" pitchFamily="18" charset="0"/>
              </a:rPr>
              <a:t>Contractions – q 4-5 min</a:t>
            </a:r>
          </a:p>
          <a:p>
            <a:pPr lvl="1">
              <a:buFont typeface="Wingdings" pitchFamily="2" charset="2"/>
              <a:buChar char="Ø"/>
            </a:pPr>
            <a:r>
              <a:rPr lang="en-US" sz="1300" dirty="0" smtClean="0">
                <a:latin typeface="Times New Roman" pitchFamily="18" charset="0"/>
                <a:cs typeface="Times New Roman" pitchFamily="18" charset="0"/>
              </a:rPr>
              <a:t>Any pertinent past medical or surgical history</a:t>
            </a:r>
          </a:p>
          <a:p>
            <a:r>
              <a:rPr lang="en-US" sz="1300" b="1" dirty="0" smtClean="0">
                <a:latin typeface="Times New Roman" pitchFamily="18" charset="0"/>
                <a:cs typeface="Times New Roman" pitchFamily="18" charset="0"/>
              </a:rPr>
              <a:t>Plan:</a:t>
            </a:r>
          </a:p>
          <a:p>
            <a:pPr lvl="1">
              <a:buFont typeface="Wingdings" pitchFamily="2" charset="2"/>
              <a:buChar char="Ø"/>
            </a:pPr>
            <a:r>
              <a:rPr lang="en-US" sz="1300" dirty="0" smtClean="0">
                <a:latin typeface="Times New Roman" pitchFamily="18" charset="0"/>
                <a:cs typeface="Times New Roman" pitchFamily="18" charset="0"/>
              </a:rPr>
              <a:t>Admit to L&amp;D</a:t>
            </a:r>
          </a:p>
          <a:p>
            <a:pPr lvl="1">
              <a:buFont typeface="Wingdings" pitchFamily="2" charset="2"/>
              <a:buChar char="Ø"/>
            </a:pPr>
            <a:r>
              <a:rPr lang="en-US" sz="1300" dirty="0" smtClean="0">
                <a:latin typeface="Times New Roman" pitchFamily="18" charset="0"/>
                <a:cs typeface="Times New Roman" pitchFamily="18" charset="0"/>
              </a:rPr>
              <a:t>NPO except ice chips</a:t>
            </a:r>
          </a:p>
          <a:p>
            <a:pPr lvl="1">
              <a:buFont typeface="Wingdings" pitchFamily="2" charset="2"/>
              <a:buChar char="Ø"/>
            </a:pPr>
            <a:r>
              <a:rPr lang="da-DK" sz="1300" dirty="0" smtClean="0">
                <a:latin typeface="Times New Roman" pitchFamily="18" charset="0"/>
                <a:cs typeface="Times New Roman" pitchFamily="18" charset="0"/>
              </a:rPr>
              <a:t>IV – D5LR at 125 cc/hr</a:t>
            </a:r>
          </a:p>
          <a:p>
            <a:pPr lvl="1">
              <a:buFont typeface="Wingdings" pitchFamily="2" charset="2"/>
              <a:buChar char="Ø"/>
            </a:pPr>
            <a:r>
              <a:rPr lang="en-US" sz="1300" dirty="0" smtClean="0">
                <a:latin typeface="Times New Roman" pitchFamily="18" charset="0"/>
                <a:cs typeface="Times New Roman" pitchFamily="18" charset="0"/>
              </a:rPr>
              <a:t>Continuous electronic fetal monitoring</a:t>
            </a:r>
          </a:p>
          <a:p>
            <a:pPr lvl="1">
              <a:buFont typeface="Wingdings" pitchFamily="2" charset="2"/>
              <a:buChar char="Ø"/>
            </a:pPr>
            <a:r>
              <a:rPr lang="en-US" sz="1300" dirty="0" smtClean="0">
                <a:latin typeface="Times New Roman" pitchFamily="18" charset="0"/>
                <a:cs typeface="Times New Roman" pitchFamily="18" charset="0"/>
              </a:rPr>
              <a:t>CBC, T&amp;S, RPR</a:t>
            </a:r>
          </a:p>
          <a:p>
            <a:pPr lvl="1">
              <a:buFont typeface="Wingdings" pitchFamily="2" charset="2"/>
              <a:buChar char="Ø"/>
            </a:pPr>
            <a:r>
              <a:rPr lang="en-US" sz="1300" dirty="0" smtClean="0">
                <a:latin typeface="Times New Roman" pitchFamily="18" charset="0"/>
                <a:cs typeface="Times New Roman" pitchFamily="18" charset="0"/>
              </a:rPr>
              <a:t>Anticipate NSVD</a:t>
            </a:r>
          </a:p>
        </p:txBody>
      </p:sp>
      <p:sp>
        <p:nvSpPr>
          <p:cNvPr id="4" name="Date Placeholder 3"/>
          <p:cNvSpPr>
            <a:spLocks noGrp="1"/>
          </p:cNvSpPr>
          <p:nvPr>
            <p:ph type="dt" sz="quarter" idx="10"/>
          </p:nvPr>
        </p:nvSpPr>
        <p:spPr/>
        <p:txBody>
          <a:bodyPr/>
          <a:lstStyle/>
          <a:p>
            <a:pPr>
              <a:defRPr/>
            </a:pPr>
            <a:fld id="{0127A513-EDB1-4184-95D1-9464A47FD77D}" type="datetime1">
              <a:rPr lang="en-US"/>
              <a:pPr>
                <a:defRPr/>
              </a:pPr>
              <a:t>2/23/2017</a:t>
            </a:fld>
            <a:endParaRPr lang="en-US" dirty="0"/>
          </a:p>
        </p:txBody>
      </p:sp>
      <p:sp>
        <p:nvSpPr>
          <p:cNvPr id="5" name="Footer Placeholder 4"/>
          <p:cNvSpPr>
            <a:spLocks noGrp="1"/>
          </p:cNvSpPr>
          <p:nvPr>
            <p:ph type="ftr" sz="quarter" idx="11"/>
          </p:nvPr>
        </p:nvSpPr>
        <p:spPr/>
        <p:txBody>
          <a:bodyPr/>
          <a:lstStyle/>
          <a:p>
            <a:pPr>
              <a:defRPr/>
            </a:pPr>
            <a:r>
              <a:rPr lang="en-US" dirty="0"/>
              <a:t>UTG OBGYN</a:t>
            </a:r>
          </a:p>
        </p:txBody>
      </p:sp>
      <p:sp>
        <p:nvSpPr>
          <p:cNvPr id="6" name="Slide Number Placeholder 5"/>
          <p:cNvSpPr>
            <a:spLocks noGrp="1"/>
          </p:cNvSpPr>
          <p:nvPr>
            <p:ph type="sldNum" sz="quarter" idx="12"/>
          </p:nvPr>
        </p:nvSpPr>
        <p:spPr/>
        <p:txBody>
          <a:bodyPr/>
          <a:lstStyle/>
          <a:p>
            <a:pPr>
              <a:defRPr/>
            </a:pPr>
            <a:fld id="{06760D8A-3818-49BC-B29B-6C1EC5D51C31}" type="slidenum">
              <a:rPr lang="en-US"/>
              <a:pPr>
                <a:defRPr/>
              </a:pPr>
              <a:t>81</a:t>
            </a:fld>
            <a:endParaRPr lang="en-US"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914400" y="274638"/>
            <a:ext cx="7772400" cy="487362"/>
          </a:xfrm>
        </p:spPr>
        <p:txBody>
          <a:bodyPr rtlCol="0">
            <a:normAutofit fontScale="90000"/>
          </a:bodyPr>
          <a:lstStyle/>
          <a:p>
            <a:pPr fontAlgn="auto">
              <a:spcAft>
                <a:spcPts val="0"/>
              </a:spcAft>
              <a:defRPr/>
            </a:pPr>
            <a:r>
              <a:rPr lang="en-US" dirty="0" smtClean="0"/>
              <a:t>DELIVERY NOTE</a:t>
            </a:r>
          </a:p>
        </p:txBody>
      </p:sp>
      <p:sp>
        <p:nvSpPr>
          <p:cNvPr id="38915" name="Content Placeholder 2"/>
          <p:cNvSpPr>
            <a:spLocks noGrp="1"/>
          </p:cNvSpPr>
          <p:nvPr>
            <p:ph sz="quarter" idx="1"/>
          </p:nvPr>
        </p:nvSpPr>
        <p:spPr>
          <a:xfrm>
            <a:off x="0" y="685800"/>
            <a:ext cx="9144000" cy="5334000"/>
          </a:xfrm>
        </p:spPr>
        <p:txBody>
          <a:bodyPr rtlCol="0">
            <a:normAutofit lnSpcReduction="10000"/>
          </a:bodyPr>
          <a:lstStyle/>
          <a:p>
            <a:pPr fontAlgn="auto">
              <a:spcAft>
                <a:spcPts val="0"/>
              </a:spcAft>
              <a:buFont typeface="Arial" pitchFamily="34" charset="0"/>
              <a:buChar char="•"/>
              <a:defRPr/>
            </a:pPr>
            <a:r>
              <a:rPr lang="en-US" sz="2200" dirty="0" smtClean="0">
                <a:latin typeface="Times New Roman" pitchFamily="18" charset="0"/>
                <a:cs typeface="Times New Roman" pitchFamily="18" charset="0"/>
              </a:rPr>
              <a:t>On (delivery date, time), this (age, race) female under(epidural, pudendal, local, no) anesthesia delivered a viable (male, female) infant weighing (weight) with APGAR scores of (0-10) and (0-10) at 1 and 5minutes.</a:t>
            </a:r>
          </a:p>
          <a:p>
            <a:pPr fontAlgn="auto">
              <a:spcAft>
                <a:spcPts val="0"/>
              </a:spcAft>
              <a:buFont typeface="Arial" pitchFamily="34" charset="0"/>
              <a:buChar char="•"/>
              <a:defRPr/>
            </a:pPr>
            <a:r>
              <a:rPr lang="en-US" sz="2200" dirty="0" smtClean="0">
                <a:latin typeface="Times New Roman" pitchFamily="18" charset="0"/>
                <a:cs typeface="Times New Roman" pitchFamily="18" charset="0"/>
              </a:rPr>
              <a:t>Delivery was via (SVD, LTCS, classical CS) to a sterile field. (Nuchal cord reduced) infant was (bulb, DeLee) suctioned at (perineum, delivery). Cord clamped and cut and infant handed to waiting (paediatrician, Nurse). (Cord blood send for analysis). (weight) (intact, fragmented, meconium stained) placenta with (2,3) vessel cord delivered (spontaneously, with manual extraction) at (time). (amount) of (carboprost, methylrgonovine, oxytocin) given. (uterus, cervix, vagina, rectum) explored and (midline episiotomy, nth degree laceration, uterus and abdominal incision) repaired in a normal fashion with (type) suture. EBL (amount). Patient send to RR in stable condition. Infant taken to NBN in stable condition. Dr (name) attending</a:t>
            </a:r>
          </a:p>
          <a:p>
            <a:pPr fontAlgn="auto">
              <a:spcAft>
                <a:spcPts val="0"/>
              </a:spcAft>
              <a:buFont typeface="Arial" pitchFamily="34" charset="0"/>
              <a:buChar char="•"/>
              <a:defRPr/>
            </a:pPr>
            <a:r>
              <a:rPr lang="en-US" sz="2200" dirty="0" smtClean="0">
                <a:latin typeface="Times New Roman" pitchFamily="18" charset="0"/>
                <a:cs typeface="Times New Roman" pitchFamily="18" charset="0"/>
              </a:rPr>
              <a:t>Note: SVD=spontaneous vaginal delivery, LTCS= low transverse C-section, CS= C-section, EBL= estimated blood loss, RR=recovery room, NBN=newborn nursery</a:t>
            </a:r>
          </a:p>
          <a:p>
            <a:pPr fontAlgn="auto">
              <a:spcAft>
                <a:spcPts val="0"/>
              </a:spcAft>
              <a:buFont typeface="Arial" pitchFamily="34" charset="0"/>
              <a:buChar char="•"/>
              <a:defRPr/>
            </a:pPr>
            <a:endParaRPr lang="en-US" dirty="0" smtClean="0"/>
          </a:p>
        </p:txBody>
      </p:sp>
      <p:sp>
        <p:nvSpPr>
          <p:cNvPr id="4" name="Date Placeholder 3"/>
          <p:cNvSpPr>
            <a:spLocks noGrp="1"/>
          </p:cNvSpPr>
          <p:nvPr>
            <p:ph type="dt" sz="quarter" idx="10"/>
          </p:nvPr>
        </p:nvSpPr>
        <p:spPr/>
        <p:txBody>
          <a:bodyPr/>
          <a:lstStyle/>
          <a:p>
            <a:pPr>
              <a:defRPr/>
            </a:pPr>
            <a:fld id="{3A9BA31A-305C-43E8-B4F4-0A7364BDE8DF}" type="datetime1">
              <a:rPr lang="en-US"/>
              <a:pPr>
                <a:defRPr/>
              </a:pPr>
              <a:t>2/23/2017</a:t>
            </a:fld>
            <a:endParaRPr lang="en-US" dirty="0"/>
          </a:p>
        </p:txBody>
      </p:sp>
      <p:sp>
        <p:nvSpPr>
          <p:cNvPr id="5" name="Footer Placeholder 4"/>
          <p:cNvSpPr>
            <a:spLocks noGrp="1"/>
          </p:cNvSpPr>
          <p:nvPr>
            <p:ph type="ftr" sz="quarter" idx="11"/>
          </p:nvPr>
        </p:nvSpPr>
        <p:spPr/>
        <p:txBody>
          <a:bodyPr/>
          <a:lstStyle/>
          <a:p>
            <a:pPr>
              <a:defRPr/>
            </a:pPr>
            <a:r>
              <a:rPr lang="en-US" dirty="0"/>
              <a:t>UTG OBGYN</a:t>
            </a:r>
          </a:p>
        </p:txBody>
      </p:sp>
      <p:sp>
        <p:nvSpPr>
          <p:cNvPr id="6" name="Slide Number Placeholder 5"/>
          <p:cNvSpPr>
            <a:spLocks noGrp="1"/>
          </p:cNvSpPr>
          <p:nvPr>
            <p:ph type="sldNum" sz="quarter" idx="12"/>
          </p:nvPr>
        </p:nvSpPr>
        <p:spPr/>
        <p:txBody>
          <a:bodyPr/>
          <a:lstStyle/>
          <a:p>
            <a:pPr>
              <a:defRPr/>
            </a:pPr>
            <a:fld id="{FD76E374-BE1A-4781-B905-372BEEF579E8}" type="slidenum">
              <a:rPr lang="en-US"/>
              <a:pPr>
                <a:defRPr/>
              </a:pPr>
              <a:t>82</a:t>
            </a:fld>
            <a:endParaRPr 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9"/>
          <p:cNvSpPr>
            <a:spLocks noGrp="1"/>
          </p:cNvSpPr>
          <p:nvPr>
            <p:ph type="title"/>
          </p:nvPr>
        </p:nvSpPr>
        <p:spPr>
          <a:xfrm>
            <a:off x="914400" y="0"/>
            <a:ext cx="7772400" cy="762000"/>
          </a:xfrm>
        </p:spPr>
        <p:txBody>
          <a:bodyPr/>
          <a:lstStyle/>
          <a:p>
            <a:r>
              <a:rPr lang="en-US" b="1" smtClean="0"/>
              <a:t>Sample Delivery Note</a:t>
            </a:r>
            <a:endParaRPr lang="en-US" smtClean="0"/>
          </a:p>
        </p:txBody>
      </p:sp>
      <p:sp>
        <p:nvSpPr>
          <p:cNvPr id="9219" name="Content Placeholder 10"/>
          <p:cNvSpPr>
            <a:spLocks noGrp="1"/>
          </p:cNvSpPr>
          <p:nvPr>
            <p:ph sz="quarter" idx="1"/>
          </p:nvPr>
        </p:nvSpPr>
        <p:spPr>
          <a:xfrm>
            <a:off x="0" y="1447800"/>
            <a:ext cx="9144000" cy="4572000"/>
          </a:xfrm>
        </p:spPr>
        <p:txBody>
          <a:bodyPr/>
          <a:lstStyle/>
          <a:p>
            <a:r>
              <a:rPr lang="en-US" sz="2000" b="1" dirty="0" smtClean="0"/>
              <a:t>Date and time:</a:t>
            </a:r>
          </a:p>
          <a:p>
            <a:r>
              <a:rPr lang="en-US" sz="2000" b="1" dirty="0" smtClean="0"/>
              <a:t>Summary:</a:t>
            </a:r>
          </a:p>
          <a:p>
            <a:pPr lvl="1">
              <a:buFont typeface="Wingdings" pitchFamily="2" charset="2"/>
              <a:buChar char="Ø"/>
            </a:pPr>
            <a:r>
              <a:rPr lang="en-US" sz="1600" dirty="0" smtClean="0">
                <a:latin typeface="Times New Roman" pitchFamily="18" charset="0"/>
                <a:cs typeface="Times New Roman" pitchFamily="18" charset="0"/>
              </a:rPr>
              <a:t> N</a:t>
            </a:r>
            <a:r>
              <a:rPr lang="en-US" sz="2000" dirty="0" smtClean="0">
                <a:latin typeface="Times New Roman" pitchFamily="18" charset="0"/>
                <a:cs typeface="Times New Roman" pitchFamily="18" charset="0"/>
              </a:rPr>
              <a:t>ormal spontaneous vertex delivery (NSVD) of a live male, 3000 gm and </a:t>
            </a:r>
            <a:r>
              <a:rPr lang="en-US" sz="2000" dirty="0" err="1" smtClean="0">
                <a:latin typeface="Times New Roman" pitchFamily="18" charset="0"/>
                <a:cs typeface="Times New Roman" pitchFamily="18" charset="0"/>
              </a:rPr>
              <a:t>Apgars</a:t>
            </a:r>
            <a:r>
              <a:rPr lang="en-US" sz="2000" dirty="0" smtClean="0">
                <a:latin typeface="Times New Roman" pitchFamily="18" charset="0"/>
                <a:cs typeface="Times New Roman" pitchFamily="18" charset="0"/>
              </a:rPr>
              <a:t> 9/9. Delivered left </a:t>
            </a:r>
            <a:r>
              <a:rPr lang="en-US" sz="2000" dirty="0" err="1" smtClean="0">
                <a:latin typeface="Times New Roman" pitchFamily="18" charset="0"/>
                <a:cs typeface="Times New Roman" pitchFamily="18" charset="0"/>
              </a:rPr>
              <a:t>occiputo</a:t>
            </a:r>
            <a:r>
              <a:rPr lang="en-US" sz="2000" dirty="0" smtClean="0">
                <a:latin typeface="Times New Roman" pitchFamily="18" charset="0"/>
                <a:cs typeface="Times New Roman" pitchFamily="18" charset="0"/>
              </a:rPr>
              <a:t>-anterior (LOA), no </a:t>
            </a:r>
            <a:r>
              <a:rPr lang="en-US" sz="2000" dirty="0" err="1" smtClean="0">
                <a:latin typeface="Times New Roman" pitchFamily="18" charset="0"/>
                <a:cs typeface="Times New Roman" pitchFamily="18" charset="0"/>
              </a:rPr>
              <a:t>nuchal</a:t>
            </a:r>
            <a:r>
              <a:rPr lang="en-US" sz="2000" dirty="0" smtClean="0">
                <a:latin typeface="Times New Roman" pitchFamily="18" charset="0"/>
                <a:cs typeface="Times New Roman" pitchFamily="18" charset="0"/>
              </a:rPr>
              <a:t> cord, light </a:t>
            </a:r>
            <a:r>
              <a:rPr lang="en-US" sz="2000" dirty="0" err="1" smtClean="0">
                <a:latin typeface="Times New Roman" pitchFamily="18" charset="0"/>
                <a:cs typeface="Times New Roman" pitchFamily="18" charset="0"/>
              </a:rPr>
              <a:t>meconium</a:t>
            </a:r>
            <a:r>
              <a:rPr lang="en-US" sz="2000" dirty="0" smtClean="0">
                <a:latin typeface="Times New Roman" pitchFamily="18" charset="0"/>
                <a:cs typeface="Times New Roman" pitchFamily="18" charset="0"/>
              </a:rPr>
              <a:t>. Nose and mouth bulb suctioned at perineum; body delivered without difficulty. Cord clamped and cut. Baby handed to nurse. Placenta delivered spontaneously, intact. </a:t>
            </a:r>
            <a:r>
              <a:rPr lang="en-US" sz="2000" dirty="0" err="1" smtClean="0">
                <a:latin typeface="Times New Roman" pitchFamily="18" charset="0"/>
                <a:cs typeface="Times New Roman" pitchFamily="18" charset="0"/>
              </a:rPr>
              <a:t>Fundus</a:t>
            </a:r>
            <a:r>
              <a:rPr lang="en-US" sz="2000" dirty="0" smtClean="0">
                <a:latin typeface="Times New Roman" pitchFamily="18" charset="0"/>
                <a:cs typeface="Times New Roman" pitchFamily="18" charset="0"/>
              </a:rPr>
              <a:t> firm, minimal bleeding. Placenta appears intact with 3 vessel cord. Perineum and vagina inspected – small 2nd degree </a:t>
            </a:r>
            <a:r>
              <a:rPr lang="en-US" sz="2000" dirty="0" err="1" smtClean="0">
                <a:latin typeface="Times New Roman" pitchFamily="18" charset="0"/>
                <a:cs typeface="Times New Roman" pitchFamily="18" charset="0"/>
              </a:rPr>
              <a:t>perineal</a:t>
            </a:r>
            <a:r>
              <a:rPr lang="en-US" sz="2000" dirty="0" smtClean="0">
                <a:latin typeface="Times New Roman" pitchFamily="18" charset="0"/>
                <a:cs typeface="Times New Roman" pitchFamily="18" charset="0"/>
              </a:rPr>
              <a:t> laceration repaired under local anesthesia with 2-0 and 3-0 chromic suture in the usual fashion. Estimated Blood Loss (EBL) 350cc. </a:t>
            </a:r>
            <a:r>
              <a:rPr lang="en-US" sz="2000" dirty="0" err="1" smtClean="0">
                <a:latin typeface="Times New Roman" pitchFamily="18" charset="0"/>
                <a:cs typeface="Times New Roman" pitchFamily="18" charset="0"/>
              </a:rPr>
              <a:t>Hemostasis</a:t>
            </a:r>
            <a:r>
              <a:rPr lang="en-US" sz="2000" dirty="0" smtClean="0">
                <a:latin typeface="Times New Roman" pitchFamily="18" charset="0"/>
                <a:cs typeface="Times New Roman" pitchFamily="18" charset="0"/>
              </a:rPr>
              <a:t>. Pt tolerated procedure well, recovering in </a:t>
            </a:r>
            <a:r>
              <a:rPr lang="en-US" sz="2000" dirty="0" err="1" smtClean="0">
                <a:latin typeface="Times New Roman" pitchFamily="18" charset="0"/>
                <a:cs typeface="Times New Roman" pitchFamily="18" charset="0"/>
              </a:rPr>
              <a:t>Labour</a:t>
            </a:r>
            <a:r>
              <a:rPr lang="en-US" sz="2000" dirty="0" smtClean="0">
                <a:latin typeface="Times New Roman" pitchFamily="18" charset="0"/>
                <a:cs typeface="Times New Roman" pitchFamily="18" charset="0"/>
              </a:rPr>
              <a:t> &amp; Delivery Room (LDR). Infant to WBN</a:t>
            </a:r>
          </a:p>
        </p:txBody>
      </p:sp>
      <p:sp>
        <p:nvSpPr>
          <p:cNvPr id="7" name="Date Placeholder 6"/>
          <p:cNvSpPr>
            <a:spLocks noGrp="1"/>
          </p:cNvSpPr>
          <p:nvPr>
            <p:ph type="dt" sz="quarter" idx="10"/>
          </p:nvPr>
        </p:nvSpPr>
        <p:spPr/>
        <p:txBody>
          <a:bodyPr/>
          <a:lstStyle/>
          <a:p>
            <a:pPr>
              <a:defRPr/>
            </a:pPr>
            <a:fld id="{7B69E9A6-6C53-4783-91AF-AFB3D88BA769}" type="datetime1">
              <a:rPr lang="en-US"/>
              <a:pPr>
                <a:defRPr/>
              </a:pPr>
              <a:t>2/23/2017</a:t>
            </a:fld>
            <a:endParaRPr lang="en-US" dirty="0"/>
          </a:p>
        </p:txBody>
      </p:sp>
      <p:sp>
        <p:nvSpPr>
          <p:cNvPr id="8" name="Footer Placeholder 7"/>
          <p:cNvSpPr>
            <a:spLocks noGrp="1"/>
          </p:cNvSpPr>
          <p:nvPr>
            <p:ph type="ftr" sz="quarter" idx="11"/>
          </p:nvPr>
        </p:nvSpPr>
        <p:spPr/>
        <p:txBody>
          <a:bodyPr/>
          <a:lstStyle/>
          <a:p>
            <a:pPr>
              <a:defRPr/>
            </a:pPr>
            <a:r>
              <a:rPr lang="en-US" dirty="0"/>
              <a:t>UTG OBGYN</a:t>
            </a:r>
          </a:p>
        </p:txBody>
      </p:sp>
      <p:sp>
        <p:nvSpPr>
          <p:cNvPr id="9" name="Slide Number Placeholder 8"/>
          <p:cNvSpPr>
            <a:spLocks noGrp="1"/>
          </p:cNvSpPr>
          <p:nvPr>
            <p:ph type="sldNum" sz="quarter" idx="12"/>
          </p:nvPr>
        </p:nvSpPr>
        <p:spPr/>
        <p:txBody>
          <a:bodyPr/>
          <a:lstStyle/>
          <a:p>
            <a:pPr>
              <a:defRPr/>
            </a:pPr>
            <a:fld id="{B6611A15-F1F8-4E9C-9B1A-7604BCB642D5}" type="slidenum">
              <a:rPr lang="en-US"/>
              <a:pPr>
                <a:defRPr/>
              </a:pPr>
              <a:t>83</a:t>
            </a:fld>
            <a:endParaRPr lang="en-US"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0"/>
            <a:ext cx="7772400" cy="6858000"/>
          </a:xfrm>
        </p:spPr>
        <p:txBody>
          <a:bodyPr/>
          <a:lstStyle/>
          <a:p>
            <a:pPr marL="0" indent="0" algn="ctr">
              <a:buNone/>
            </a:pPr>
            <a:r>
              <a:rPr lang="en-US" sz="1100" b="1" dirty="0" smtClean="0"/>
              <a:t>SAMPLE POSTPARTUM NOTES (SOAP FORMAT) </a:t>
            </a:r>
            <a:endParaRPr lang="en-US" sz="1100" dirty="0" smtClean="0"/>
          </a:p>
          <a:p>
            <a:r>
              <a:rPr lang="en-US" sz="1600" b="1" dirty="0" smtClean="0"/>
              <a:t>Subjective: </a:t>
            </a:r>
            <a:r>
              <a:rPr lang="en-US" sz="1600" dirty="0"/>
              <a:t>P</a:t>
            </a:r>
            <a:r>
              <a:rPr lang="en-US" sz="1600" dirty="0" smtClean="0"/>
              <a:t>atients complaints, comments/ nurses</a:t>
            </a:r>
            <a:r>
              <a:rPr lang="en-US" sz="1600" dirty="0"/>
              <a:t>’ comments </a:t>
            </a:r>
            <a:r>
              <a:rPr lang="en-US" sz="1600" dirty="0" smtClean="0"/>
              <a:t>.Ask </a:t>
            </a:r>
            <a:r>
              <a:rPr lang="en-US" sz="1600" dirty="0"/>
              <a:t>every patient about the 5 B’s: </a:t>
            </a:r>
            <a:endParaRPr lang="en-US" sz="1600" dirty="0" smtClean="0"/>
          </a:p>
          <a:p>
            <a:pPr lvl="1"/>
            <a:r>
              <a:rPr lang="en-US" sz="1400" dirty="0" smtClean="0"/>
              <a:t> Breast or bottle feeding – Breastfeeding/planning to? How is it going? Tenderness?</a:t>
            </a:r>
          </a:p>
          <a:p>
            <a:pPr lvl="1"/>
            <a:r>
              <a:rPr lang="en-US" sz="1400" dirty="0" smtClean="0"/>
              <a:t> Birth Control plans – Consider breastfeeding status </a:t>
            </a:r>
          </a:p>
          <a:p>
            <a:pPr lvl="1"/>
            <a:r>
              <a:rPr lang="en-US" sz="1400" dirty="0" smtClean="0"/>
              <a:t> Bleeding (lochia) – Clots? How many pads? </a:t>
            </a:r>
          </a:p>
          <a:p>
            <a:pPr lvl="1"/>
            <a:r>
              <a:rPr lang="en-US" sz="1400" dirty="0" smtClean="0"/>
              <a:t> Baby – Healthy? Do you plan circumcision for baby boy? </a:t>
            </a:r>
          </a:p>
          <a:p>
            <a:pPr lvl="1"/>
            <a:r>
              <a:rPr lang="en-US" sz="1400" dirty="0" smtClean="0"/>
              <a:t> Bottom – Having any complaints related to urination/defecation? Flatus?</a:t>
            </a:r>
          </a:p>
          <a:p>
            <a:pPr lvl="1"/>
            <a:r>
              <a:rPr lang="en-US" sz="1400" dirty="0" smtClean="0"/>
              <a:t> Baby blues (depression) – Ask about signs or symptoms of depression.</a:t>
            </a:r>
          </a:p>
          <a:p>
            <a:pPr lvl="1"/>
            <a:r>
              <a:rPr lang="en-US" sz="1400" dirty="0" smtClean="0"/>
              <a:t> Pain – cramps/</a:t>
            </a:r>
            <a:r>
              <a:rPr lang="en-US" sz="1400" dirty="0" err="1" smtClean="0"/>
              <a:t>perineal</a:t>
            </a:r>
            <a:r>
              <a:rPr lang="en-US" sz="1400" dirty="0" smtClean="0"/>
              <a:t> pain/leg pain? Does medication control it? ambulation</a:t>
            </a:r>
          </a:p>
          <a:p>
            <a:r>
              <a:rPr lang="en-US" sz="1600" b="1" dirty="0" smtClean="0"/>
              <a:t>Objective: </a:t>
            </a:r>
          </a:p>
          <a:p>
            <a:pPr lvl="1"/>
            <a:r>
              <a:rPr lang="en-US" sz="1400" dirty="0" smtClean="0"/>
              <a:t> Vital signs and note tachycardia, elevated or low BP, temperature </a:t>
            </a:r>
          </a:p>
          <a:p>
            <a:pPr lvl="1"/>
            <a:r>
              <a:rPr lang="en-US" sz="1400" dirty="0" smtClean="0"/>
              <a:t> Focused physical exam including </a:t>
            </a:r>
          </a:p>
          <a:p>
            <a:pPr lvl="1"/>
            <a:r>
              <a:rPr lang="en-US" sz="1400" dirty="0" smtClean="0"/>
              <a:t> Heart </a:t>
            </a:r>
          </a:p>
          <a:p>
            <a:pPr lvl="1"/>
            <a:r>
              <a:rPr lang="en-US" sz="1400" dirty="0" smtClean="0"/>
              <a:t> Lungs </a:t>
            </a:r>
          </a:p>
          <a:p>
            <a:pPr lvl="1"/>
            <a:r>
              <a:rPr lang="en-US" sz="1400" dirty="0" smtClean="0"/>
              <a:t> </a:t>
            </a:r>
            <a:r>
              <a:rPr lang="en-US" sz="1400" dirty="0" err="1" smtClean="0"/>
              <a:t>Abd</a:t>
            </a:r>
            <a:r>
              <a:rPr lang="en-US" sz="1400" dirty="0" smtClean="0"/>
              <a:t>: Soft? Location of the uterine </a:t>
            </a:r>
            <a:r>
              <a:rPr lang="en-US" sz="1400" dirty="0" err="1" smtClean="0"/>
              <a:t>fundus</a:t>
            </a:r>
            <a:r>
              <a:rPr lang="en-US" sz="1400" dirty="0" smtClean="0"/>
              <a:t> – below umbilicus? Firm? Tender? </a:t>
            </a:r>
          </a:p>
          <a:p>
            <a:pPr lvl="1"/>
            <a:r>
              <a:rPr lang="en-US" sz="1400" dirty="0" smtClean="0"/>
              <a:t> Extremities: Edema? Cords? Tender? </a:t>
            </a:r>
          </a:p>
          <a:p>
            <a:pPr lvl="1"/>
            <a:r>
              <a:rPr lang="en-US" sz="1400" dirty="0" smtClean="0"/>
              <a:t> Breasts/Perineum: evaluate with help of resident if specific complaints regarding breasts/perineum</a:t>
            </a:r>
          </a:p>
          <a:p>
            <a:pPr lvl="1"/>
            <a:r>
              <a:rPr lang="en-US" sz="1400" dirty="0" smtClean="0"/>
              <a:t> Postpartum labs: Hemoglobin, Blood type, Rubella status</a:t>
            </a:r>
          </a:p>
          <a:p>
            <a:r>
              <a:rPr lang="en-US" sz="1600" b="1" dirty="0" smtClean="0"/>
              <a:t>Assessment/Plan: </a:t>
            </a:r>
            <a:r>
              <a:rPr lang="en-US" sz="1600" dirty="0" smtClean="0"/>
              <a:t>PPD#_ S/P NSVD or Vacuum or Forceps (with 4th-degree laceration, with pre-</a:t>
            </a:r>
            <a:r>
              <a:rPr lang="en-US" sz="1600" dirty="0" err="1" smtClean="0"/>
              <a:t>eclampsia</a:t>
            </a:r>
            <a:r>
              <a:rPr lang="en-US" sz="1600" dirty="0" smtClean="0"/>
              <a:t> s/p Magnesium Sulfate)</a:t>
            </a:r>
          </a:p>
          <a:p>
            <a:pPr lvl="1"/>
            <a:r>
              <a:rPr lang="en-US" sz="1400" dirty="0" smtClean="0"/>
              <a:t> General assessment – Afebrile, doing well, tolerating diet </a:t>
            </a:r>
          </a:p>
          <a:p>
            <a:pPr lvl="1"/>
            <a:r>
              <a:rPr lang="en-US" sz="1400" dirty="0" smtClean="0"/>
              <a:t> Contraception plans (must discuss before patient goes home) </a:t>
            </a:r>
          </a:p>
          <a:p>
            <a:pPr lvl="1"/>
            <a:r>
              <a:rPr lang="en-US" sz="1400" dirty="0" smtClean="0"/>
              <a:t> Rubella vaccine prior to discharge?</a:t>
            </a:r>
          </a:p>
          <a:p>
            <a:pPr lvl="1"/>
            <a:r>
              <a:rPr lang="en-US" sz="1400" dirty="0" smtClean="0"/>
              <a:t> Breastfeeding? Does she need lactation consultant? </a:t>
            </a:r>
          </a:p>
          <a:p>
            <a:pPr lvl="1"/>
            <a:r>
              <a:rPr lang="en-US" sz="1400" dirty="0" smtClean="0"/>
              <a:t> </a:t>
            </a:r>
            <a:r>
              <a:rPr lang="en-US" sz="1400" dirty="0" err="1" smtClean="0"/>
              <a:t>Rhogam</a:t>
            </a:r>
            <a:r>
              <a:rPr lang="en-US" sz="1400" dirty="0" smtClean="0"/>
              <a:t>, if Rh-negative and infant Rh-positive </a:t>
            </a:r>
          </a:p>
          <a:p>
            <a:r>
              <a:rPr lang="en-US" sz="1600" dirty="0" smtClean="0"/>
              <a:t> Discharge and follow-up plan </a:t>
            </a:r>
          </a:p>
          <a:p>
            <a:r>
              <a:rPr lang="en-US" sz="1600" dirty="0" smtClean="0"/>
              <a:t> Patients usually go home if uncomplicated 24-48 hours postpartum</a:t>
            </a:r>
          </a:p>
          <a:p>
            <a:r>
              <a:rPr lang="en-US" sz="1600" dirty="0" smtClean="0"/>
              <a:t> Follow-up appointment scheduled in 2-6 weeks postpartum </a:t>
            </a:r>
          </a:p>
          <a:p>
            <a:r>
              <a:rPr lang="en-US" sz="1600" b="1" dirty="0" smtClean="0"/>
              <a:t>Your name and date/time </a:t>
            </a:r>
            <a:endParaRPr lang="en-US" sz="1600" dirty="0" smtClean="0"/>
          </a:p>
          <a:p>
            <a:endParaRPr lang="en-US" sz="1100" dirty="0"/>
          </a:p>
        </p:txBody>
      </p:sp>
      <p:sp>
        <p:nvSpPr>
          <p:cNvPr id="4" name="Date Placeholder 3"/>
          <p:cNvSpPr>
            <a:spLocks noGrp="1"/>
          </p:cNvSpPr>
          <p:nvPr>
            <p:ph type="dt" sz="half" idx="10"/>
          </p:nvPr>
        </p:nvSpPr>
        <p:spPr/>
        <p:txBody>
          <a:bodyPr/>
          <a:lstStyle/>
          <a:p>
            <a:pPr>
              <a:defRPr/>
            </a:pPr>
            <a:fld id="{AC00CA35-3FAC-448C-BD4B-DD38A0FC4192}" type="datetime1">
              <a:rPr lang="en-US" smtClean="0"/>
              <a:pPr>
                <a:defRPr/>
              </a:pPr>
              <a:t>2/23/2017</a:t>
            </a:fld>
            <a:endParaRPr lang="en-US" dirty="0"/>
          </a:p>
        </p:txBody>
      </p:sp>
      <p:sp>
        <p:nvSpPr>
          <p:cNvPr id="5" name="Footer Placeholder 4"/>
          <p:cNvSpPr>
            <a:spLocks noGrp="1"/>
          </p:cNvSpPr>
          <p:nvPr>
            <p:ph type="ftr" sz="quarter" idx="11"/>
          </p:nvPr>
        </p:nvSpPr>
        <p:spPr/>
        <p:txBody>
          <a:bodyPr/>
          <a:lstStyle/>
          <a:p>
            <a:pPr>
              <a:defRPr/>
            </a:pPr>
            <a:r>
              <a:rPr lang="en-US" dirty="0" smtClean="0"/>
              <a:t>UTG OBGYN</a:t>
            </a:r>
            <a:endParaRPr lang="en-US" dirty="0"/>
          </a:p>
        </p:txBody>
      </p:sp>
      <p:sp>
        <p:nvSpPr>
          <p:cNvPr id="6" name="Slide Number Placeholder 5"/>
          <p:cNvSpPr>
            <a:spLocks noGrp="1"/>
          </p:cNvSpPr>
          <p:nvPr>
            <p:ph type="sldNum" sz="quarter" idx="12"/>
          </p:nvPr>
        </p:nvSpPr>
        <p:spPr/>
        <p:txBody>
          <a:bodyPr/>
          <a:lstStyle/>
          <a:p>
            <a:pPr>
              <a:defRPr/>
            </a:pPr>
            <a:fld id="{B2955A30-79ED-4159-A632-A87D6E5D6100}" type="slidenum">
              <a:rPr lang="en-US" smtClean="0"/>
              <a:pPr>
                <a:defRPr/>
              </a:pPr>
              <a:t>84</a:t>
            </a:fld>
            <a:endParaRPr lang="en-US" dirty="0"/>
          </a:p>
        </p:txBody>
      </p:sp>
    </p:spTree>
    <p:extLst>
      <p:ext uri="{BB962C8B-B14F-4D97-AF65-F5344CB8AC3E}">
        <p14:creationId xmlns:p14="http://schemas.microsoft.com/office/powerpoint/2010/main" xmlns="" val="96445776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14400" y="0"/>
            <a:ext cx="7772400" cy="838200"/>
          </a:xfrm>
        </p:spPr>
        <p:txBody>
          <a:bodyPr/>
          <a:lstStyle/>
          <a:p>
            <a:r>
              <a:rPr lang="en-US" smtClean="0"/>
              <a:t>POSTPARTUM NOTE</a:t>
            </a:r>
          </a:p>
        </p:txBody>
      </p:sp>
      <p:sp>
        <p:nvSpPr>
          <p:cNvPr id="41987" name="Content Placeholder 2"/>
          <p:cNvSpPr>
            <a:spLocks noGrp="1"/>
          </p:cNvSpPr>
          <p:nvPr>
            <p:ph sz="quarter" idx="1"/>
          </p:nvPr>
        </p:nvSpPr>
        <p:spPr>
          <a:xfrm>
            <a:off x="0" y="838200"/>
            <a:ext cx="9144000" cy="5486400"/>
          </a:xfrm>
        </p:spPr>
        <p:txBody>
          <a:bodyPr rtlCol="0">
            <a:noAutofit/>
          </a:bodyPr>
          <a:lstStyle/>
          <a:p>
            <a:pPr fontAlgn="auto">
              <a:spcAft>
                <a:spcPts val="0"/>
              </a:spcAft>
              <a:buFont typeface="Arial" pitchFamily="34" charset="0"/>
              <a:buChar char="•"/>
              <a:defRPr/>
            </a:pPr>
            <a:r>
              <a:rPr lang="en-US" sz="1400" b="1" dirty="0" smtClean="0">
                <a:latin typeface="Times New Roman" pitchFamily="18" charset="0"/>
                <a:cs typeface="Times New Roman" pitchFamily="18" charset="0"/>
              </a:rPr>
              <a:t>Subjective</a:t>
            </a:r>
            <a:r>
              <a:rPr lang="en-US" sz="1400" dirty="0" smtClean="0">
                <a:latin typeface="Times New Roman" pitchFamily="18" charset="0"/>
                <a:cs typeface="Times New Roman" pitchFamily="18" charset="0"/>
              </a:rPr>
              <a:t>: Patient’s comments or complaints, nursing comments</a:t>
            </a:r>
          </a:p>
          <a:p>
            <a:pPr lvl="1" fontAlgn="auto">
              <a:spcAft>
                <a:spcPts val="0"/>
              </a:spcAft>
              <a:buFont typeface="Wingdings" pitchFamily="2" charset="2"/>
              <a:buChar char="Ø"/>
              <a:defRPr/>
            </a:pPr>
            <a:r>
              <a:rPr lang="en-US" sz="1400" dirty="0" smtClean="0">
                <a:latin typeface="Times New Roman" pitchFamily="18" charset="0"/>
                <a:cs typeface="Times New Roman" pitchFamily="18" charset="0"/>
              </a:rPr>
              <a:t>CHECK </a:t>
            </a:r>
          </a:p>
          <a:p>
            <a:pPr lvl="2" fontAlgn="auto">
              <a:spcAft>
                <a:spcPts val="0"/>
              </a:spcAft>
              <a:buFont typeface="Wingdings" pitchFamily="2" charset="2"/>
              <a:buChar char="v"/>
              <a:defRPr/>
            </a:pPr>
            <a:r>
              <a:rPr lang="en-US" sz="1400" dirty="0" smtClean="0">
                <a:latin typeface="Times New Roman" pitchFamily="18" charset="0"/>
                <a:cs typeface="Times New Roman" pitchFamily="18" charset="0"/>
              </a:rPr>
              <a:t>pain control, </a:t>
            </a:r>
          </a:p>
          <a:p>
            <a:pPr lvl="2" fontAlgn="auto">
              <a:spcAft>
                <a:spcPts val="0"/>
              </a:spcAft>
              <a:buFont typeface="Wingdings" pitchFamily="2" charset="2"/>
              <a:buChar char="v"/>
              <a:defRPr/>
            </a:pPr>
            <a:r>
              <a:rPr lang="en-US" sz="1400" dirty="0" smtClean="0">
                <a:latin typeface="Times New Roman" pitchFamily="18" charset="0"/>
                <a:cs typeface="Times New Roman" pitchFamily="18" charset="0"/>
              </a:rPr>
              <a:t>breast tenderness, </a:t>
            </a:r>
          </a:p>
          <a:p>
            <a:pPr lvl="2" fontAlgn="auto">
              <a:spcAft>
                <a:spcPts val="0"/>
              </a:spcAft>
              <a:buFont typeface="Wingdings" pitchFamily="2" charset="2"/>
              <a:buChar char="v"/>
              <a:defRPr/>
            </a:pPr>
            <a:r>
              <a:rPr lang="en-US" sz="1400" dirty="0" smtClean="0">
                <a:latin typeface="Times New Roman" pitchFamily="18" charset="0"/>
                <a:cs typeface="Times New Roman" pitchFamily="18" charset="0"/>
              </a:rPr>
              <a:t>quality of vaginal bleeding,</a:t>
            </a:r>
          </a:p>
          <a:p>
            <a:pPr lvl="2" fontAlgn="auto">
              <a:spcAft>
                <a:spcPts val="0"/>
              </a:spcAft>
              <a:buFont typeface="Wingdings" pitchFamily="2" charset="2"/>
              <a:buChar char="v"/>
              <a:defRPr/>
            </a:pPr>
            <a:r>
              <a:rPr lang="en-US" sz="1400" dirty="0" smtClean="0">
                <a:latin typeface="Times New Roman" pitchFamily="18" charset="0"/>
                <a:cs typeface="Times New Roman" pitchFamily="18" charset="0"/>
              </a:rPr>
              <a:t> urination, </a:t>
            </a:r>
          </a:p>
          <a:p>
            <a:pPr lvl="2" fontAlgn="auto">
              <a:spcAft>
                <a:spcPts val="0"/>
              </a:spcAft>
              <a:buFont typeface="Wingdings" pitchFamily="2" charset="2"/>
              <a:buChar char="v"/>
              <a:defRPr/>
            </a:pPr>
            <a:r>
              <a:rPr lang="en-US" sz="1400" dirty="0" smtClean="0">
                <a:latin typeface="Times New Roman" pitchFamily="18" charset="0"/>
                <a:cs typeface="Times New Roman" pitchFamily="18" charset="0"/>
              </a:rPr>
              <a:t>flatus, </a:t>
            </a:r>
          </a:p>
          <a:p>
            <a:pPr lvl="2" fontAlgn="auto">
              <a:spcAft>
                <a:spcPts val="0"/>
              </a:spcAft>
              <a:buFont typeface="Wingdings" pitchFamily="2" charset="2"/>
              <a:buChar char="v"/>
              <a:defRPr/>
            </a:pPr>
            <a:r>
              <a:rPr lang="en-US" sz="1400" dirty="0" smtClean="0">
                <a:latin typeface="Times New Roman" pitchFamily="18" charset="0"/>
                <a:cs typeface="Times New Roman" pitchFamily="18" charset="0"/>
              </a:rPr>
              <a:t>bowel movement, </a:t>
            </a:r>
          </a:p>
          <a:p>
            <a:pPr lvl="2" fontAlgn="auto">
              <a:spcAft>
                <a:spcPts val="0"/>
              </a:spcAft>
              <a:buFont typeface="Wingdings" pitchFamily="2" charset="2"/>
              <a:buChar char="v"/>
              <a:defRPr/>
            </a:pPr>
            <a:r>
              <a:rPr lang="en-US" sz="1400" dirty="0" smtClean="0">
                <a:latin typeface="Times New Roman" pitchFamily="18" charset="0"/>
                <a:cs typeface="Times New Roman" pitchFamily="18" charset="0"/>
              </a:rPr>
              <a:t>lower extremity swelling, </a:t>
            </a:r>
          </a:p>
          <a:p>
            <a:pPr lvl="2" fontAlgn="auto">
              <a:spcAft>
                <a:spcPts val="0"/>
              </a:spcAft>
              <a:buFont typeface="Wingdings" pitchFamily="2" charset="2"/>
              <a:buChar char="v"/>
              <a:defRPr/>
            </a:pPr>
            <a:r>
              <a:rPr lang="en-US" sz="1400" dirty="0" smtClean="0">
                <a:latin typeface="Times New Roman" pitchFamily="18" charset="0"/>
                <a:cs typeface="Times New Roman" pitchFamily="18" charset="0"/>
              </a:rPr>
              <a:t>ambulation, </a:t>
            </a:r>
          </a:p>
          <a:p>
            <a:pPr lvl="2" fontAlgn="auto">
              <a:spcAft>
                <a:spcPts val="0"/>
              </a:spcAft>
              <a:buFont typeface="Wingdings" pitchFamily="2" charset="2"/>
              <a:buChar char="v"/>
              <a:defRPr/>
            </a:pPr>
            <a:r>
              <a:rPr lang="en-US" sz="1400" dirty="0" smtClean="0">
                <a:latin typeface="Times New Roman" pitchFamily="18" charset="0"/>
                <a:cs typeface="Times New Roman" pitchFamily="18" charset="0"/>
              </a:rPr>
              <a:t>breast or bottle feed,</a:t>
            </a:r>
          </a:p>
          <a:p>
            <a:pPr lvl="2" fontAlgn="auto">
              <a:spcAft>
                <a:spcPts val="0"/>
              </a:spcAft>
              <a:buFont typeface="Wingdings" pitchFamily="2" charset="2"/>
              <a:buChar char="v"/>
              <a:defRPr/>
            </a:pPr>
            <a:r>
              <a:rPr lang="en-US" sz="1400" dirty="0" smtClean="0">
                <a:latin typeface="Times New Roman" pitchFamily="18" charset="0"/>
                <a:cs typeface="Times New Roman" pitchFamily="18" charset="0"/>
              </a:rPr>
              <a:t> birth control type</a:t>
            </a:r>
          </a:p>
          <a:p>
            <a:pPr fontAlgn="auto">
              <a:spcAft>
                <a:spcPts val="0"/>
              </a:spcAft>
              <a:buFont typeface="Arial" pitchFamily="34" charset="0"/>
              <a:buChar char="•"/>
              <a:defRPr/>
            </a:pPr>
            <a:r>
              <a:rPr lang="en-US" sz="1400" b="1" dirty="0" smtClean="0">
                <a:latin typeface="Times New Roman" pitchFamily="18" charset="0"/>
                <a:cs typeface="Times New Roman" pitchFamily="18" charset="0"/>
              </a:rPr>
              <a:t>Objective</a:t>
            </a:r>
            <a:r>
              <a:rPr lang="en-US" sz="1400" dirty="0" smtClean="0">
                <a:latin typeface="Times New Roman" pitchFamily="18" charset="0"/>
                <a:cs typeface="Times New Roman" pitchFamily="18" charset="0"/>
              </a:rPr>
              <a:t>: </a:t>
            </a:r>
          </a:p>
          <a:p>
            <a:pPr lvl="1" fontAlgn="auto">
              <a:spcAft>
                <a:spcPts val="0"/>
              </a:spcAft>
              <a:buFont typeface="Wingdings" pitchFamily="2" charset="2"/>
              <a:buChar char="Ø"/>
              <a:defRPr/>
            </a:pPr>
            <a:r>
              <a:rPr lang="en-US" sz="1400" dirty="0" smtClean="0">
                <a:latin typeface="Times New Roman" pitchFamily="18" charset="0"/>
                <a:cs typeface="Times New Roman" pitchFamily="18" charset="0"/>
              </a:rPr>
              <a:t>VITALS: blood pressure, pulse, respirations, temperature</a:t>
            </a:r>
          </a:p>
          <a:p>
            <a:pPr lvl="1" fontAlgn="auto">
              <a:spcAft>
                <a:spcPts val="0"/>
              </a:spcAft>
              <a:buFont typeface="Wingdings" pitchFamily="2" charset="2"/>
              <a:buChar char="Ø"/>
              <a:defRPr/>
            </a:pPr>
            <a:r>
              <a:rPr lang="en-US" sz="1400" dirty="0" smtClean="0">
                <a:latin typeface="Times New Roman" pitchFamily="18" charset="0"/>
                <a:cs typeface="Times New Roman" pitchFamily="18" charset="0"/>
              </a:rPr>
              <a:t>INS/OUTS: IV fluids, PO intake, emesis, urine, stool, drains</a:t>
            </a:r>
          </a:p>
          <a:p>
            <a:pPr lvl="1" fontAlgn="auto">
              <a:spcAft>
                <a:spcPts val="0"/>
              </a:spcAft>
              <a:buFont typeface="Wingdings" pitchFamily="2" charset="2"/>
              <a:buChar char="Ø"/>
              <a:defRPr/>
            </a:pPr>
            <a:r>
              <a:rPr lang="en-US" sz="1400" dirty="0" smtClean="0">
                <a:latin typeface="Times New Roman" pitchFamily="18" charset="0"/>
                <a:cs typeface="Times New Roman" pitchFamily="18" charset="0"/>
              </a:rPr>
              <a:t>EXAM: breath sounds, bowel sounds, fundal height/consistency, incision/episiotomy condition, lower extremity oedema, Homan’s sign.</a:t>
            </a:r>
          </a:p>
          <a:p>
            <a:pPr lvl="1" fontAlgn="auto">
              <a:spcAft>
                <a:spcPts val="0"/>
              </a:spcAft>
              <a:buFont typeface="Wingdings" pitchFamily="2" charset="2"/>
              <a:buChar char="Ø"/>
              <a:defRPr/>
            </a:pPr>
            <a:r>
              <a:rPr lang="en-US" sz="1400" dirty="0" smtClean="0">
                <a:latin typeface="Times New Roman" pitchFamily="18" charset="0"/>
                <a:cs typeface="Times New Roman" pitchFamily="18" charset="0"/>
              </a:rPr>
              <a:t>MEDS: RhoGAM, pain med, iron, vitamins, laxative, contraceptive</a:t>
            </a:r>
          </a:p>
          <a:p>
            <a:pPr lvl="1" fontAlgn="auto">
              <a:spcAft>
                <a:spcPts val="0"/>
              </a:spcAft>
              <a:buFont typeface="Wingdings" pitchFamily="2" charset="2"/>
              <a:buChar char="Ø"/>
              <a:defRPr/>
            </a:pPr>
            <a:r>
              <a:rPr lang="en-US" sz="1400" dirty="0" smtClean="0">
                <a:latin typeface="Times New Roman" pitchFamily="18" charset="0"/>
                <a:cs typeface="Times New Roman" pitchFamily="18" charset="0"/>
              </a:rPr>
              <a:t>LAB: CBC, RH status</a:t>
            </a:r>
          </a:p>
          <a:p>
            <a:pPr fontAlgn="auto">
              <a:spcAft>
                <a:spcPts val="0"/>
              </a:spcAft>
              <a:buFont typeface="Arial" pitchFamily="34" charset="0"/>
              <a:buChar char="•"/>
              <a:defRPr/>
            </a:pPr>
            <a:r>
              <a:rPr lang="en-US" sz="1400" b="1" dirty="0" smtClean="0">
                <a:latin typeface="Times New Roman" pitchFamily="18" charset="0"/>
                <a:cs typeface="Times New Roman" pitchFamily="18" charset="0"/>
              </a:rPr>
              <a:t>Assessment</a:t>
            </a:r>
            <a:r>
              <a:rPr lang="en-US" sz="1400" dirty="0" smtClean="0">
                <a:latin typeface="Times New Roman" pitchFamily="18" charset="0"/>
                <a:cs typeface="Times New Roman" pitchFamily="18" charset="0"/>
              </a:rPr>
              <a:t>: Assessment based on data above</a:t>
            </a:r>
          </a:p>
          <a:p>
            <a:pPr fontAlgn="auto">
              <a:spcAft>
                <a:spcPts val="0"/>
              </a:spcAft>
              <a:buFont typeface="Arial" pitchFamily="34" charset="0"/>
              <a:buChar char="•"/>
              <a:defRPr/>
            </a:pPr>
            <a:r>
              <a:rPr lang="en-US" sz="1400" b="1" dirty="0" smtClean="0">
                <a:latin typeface="Times New Roman" pitchFamily="18" charset="0"/>
                <a:cs typeface="Times New Roman" pitchFamily="18" charset="0"/>
              </a:rPr>
              <a:t>Plan</a:t>
            </a:r>
            <a:r>
              <a:rPr lang="en-US" sz="1400" dirty="0" smtClean="0">
                <a:latin typeface="Times New Roman" pitchFamily="18" charset="0"/>
                <a:cs typeface="Times New Roman" pitchFamily="18" charset="0"/>
              </a:rPr>
              <a:t>: Medication change, lab tests, procedures, consults, discharge</a:t>
            </a:r>
          </a:p>
        </p:txBody>
      </p:sp>
      <p:sp>
        <p:nvSpPr>
          <p:cNvPr id="4" name="Date Placeholder 3"/>
          <p:cNvSpPr>
            <a:spLocks noGrp="1"/>
          </p:cNvSpPr>
          <p:nvPr>
            <p:ph type="dt" sz="quarter" idx="10"/>
          </p:nvPr>
        </p:nvSpPr>
        <p:spPr/>
        <p:txBody>
          <a:bodyPr/>
          <a:lstStyle/>
          <a:p>
            <a:pPr>
              <a:defRPr/>
            </a:pPr>
            <a:fld id="{59630CB1-9AD8-4F5D-8858-7B85C781DA25}" type="datetime1">
              <a:rPr lang="en-US"/>
              <a:pPr>
                <a:defRPr/>
              </a:pPr>
              <a:t>2/23/2017</a:t>
            </a:fld>
            <a:endParaRPr lang="en-US" dirty="0"/>
          </a:p>
        </p:txBody>
      </p:sp>
      <p:sp>
        <p:nvSpPr>
          <p:cNvPr id="5" name="Footer Placeholder 4"/>
          <p:cNvSpPr>
            <a:spLocks noGrp="1"/>
          </p:cNvSpPr>
          <p:nvPr>
            <p:ph type="ftr" sz="quarter" idx="11"/>
          </p:nvPr>
        </p:nvSpPr>
        <p:spPr/>
        <p:txBody>
          <a:bodyPr/>
          <a:lstStyle/>
          <a:p>
            <a:pPr>
              <a:defRPr/>
            </a:pPr>
            <a:r>
              <a:rPr lang="en-US" dirty="0"/>
              <a:t>UTG OBGYN</a:t>
            </a:r>
          </a:p>
        </p:txBody>
      </p:sp>
      <p:sp>
        <p:nvSpPr>
          <p:cNvPr id="6" name="Slide Number Placeholder 5"/>
          <p:cNvSpPr>
            <a:spLocks noGrp="1"/>
          </p:cNvSpPr>
          <p:nvPr>
            <p:ph type="sldNum" sz="quarter" idx="12"/>
          </p:nvPr>
        </p:nvSpPr>
        <p:spPr/>
        <p:txBody>
          <a:bodyPr/>
          <a:lstStyle/>
          <a:p>
            <a:pPr>
              <a:defRPr/>
            </a:pPr>
            <a:fld id="{5C178591-E6CB-4E08-8435-B0085BBD0605}" type="slidenum">
              <a:rPr lang="en-US"/>
              <a:pPr>
                <a:defRPr/>
              </a:pPr>
              <a:t>85</a:t>
            </a:fld>
            <a:endParaRPr lang="en-US"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914400" y="0"/>
            <a:ext cx="7772400" cy="762000"/>
          </a:xfrm>
        </p:spPr>
        <p:txBody>
          <a:bodyPr/>
          <a:lstStyle/>
          <a:p>
            <a:r>
              <a:rPr lang="en-US" sz="3200" b="1" dirty="0" smtClean="0"/>
              <a:t>Sample Postpartum Notes (Soap format)</a:t>
            </a:r>
            <a:endParaRPr lang="en-US" sz="3200" dirty="0" smtClean="0"/>
          </a:p>
        </p:txBody>
      </p:sp>
      <p:sp>
        <p:nvSpPr>
          <p:cNvPr id="3" name="Content Placeholder 2"/>
          <p:cNvSpPr>
            <a:spLocks noGrp="1"/>
          </p:cNvSpPr>
          <p:nvPr>
            <p:ph sz="quarter" idx="1"/>
          </p:nvPr>
        </p:nvSpPr>
        <p:spPr>
          <a:xfrm>
            <a:off x="0" y="762000"/>
            <a:ext cx="9144000" cy="5715000"/>
          </a:xfrm>
        </p:spPr>
        <p:txBody>
          <a:bodyPr rtlCol="0">
            <a:normAutofit fontScale="85000" lnSpcReduction="20000"/>
          </a:bodyPr>
          <a:lstStyle/>
          <a:p>
            <a:pPr fontAlgn="auto">
              <a:spcAft>
                <a:spcPts val="0"/>
              </a:spcAft>
              <a:buFont typeface="Arial" pitchFamily="34" charset="0"/>
              <a:buChar char="•"/>
              <a:defRPr/>
            </a:pPr>
            <a:r>
              <a:rPr lang="en-US" sz="1400" b="1" dirty="0" smtClean="0"/>
              <a:t>Date and Time:</a:t>
            </a:r>
          </a:p>
          <a:p>
            <a:pPr fontAlgn="auto">
              <a:spcAft>
                <a:spcPts val="0"/>
              </a:spcAft>
              <a:buFont typeface="Arial" pitchFamily="34" charset="0"/>
              <a:buChar char="•"/>
              <a:defRPr/>
            </a:pPr>
            <a:r>
              <a:rPr lang="en-US" sz="1400" b="1" dirty="0" smtClean="0"/>
              <a:t>Subjective: Ask every patient about:</a:t>
            </a:r>
          </a:p>
          <a:p>
            <a:pPr lvl="1" fontAlgn="auto">
              <a:spcAft>
                <a:spcPts val="0"/>
              </a:spcAft>
              <a:buFont typeface="Wingdings" pitchFamily="2" charset="2"/>
              <a:buChar char="Ø"/>
              <a:defRPr/>
            </a:pPr>
            <a:r>
              <a:rPr lang="en-US" sz="1400" dirty="0" smtClean="0"/>
              <a:t>Breastfeeding – are they breastfeeding/planning to? How is it going? Baby able to latch on? breast tenderness?</a:t>
            </a:r>
          </a:p>
          <a:p>
            <a:pPr lvl="1" fontAlgn="auto">
              <a:spcAft>
                <a:spcPts val="0"/>
              </a:spcAft>
              <a:buFont typeface="Wingdings" pitchFamily="2" charset="2"/>
              <a:buChar char="Ø"/>
              <a:defRPr/>
            </a:pPr>
            <a:r>
              <a:rPr lang="en-US" sz="1400" dirty="0" smtClean="0"/>
              <a:t>Contraceptive plan with relevant sexual history</a:t>
            </a:r>
          </a:p>
          <a:p>
            <a:pPr lvl="1" fontAlgn="auto">
              <a:spcAft>
                <a:spcPts val="0"/>
              </a:spcAft>
              <a:buFont typeface="Wingdings" pitchFamily="2" charset="2"/>
              <a:buChar char="Ø"/>
              <a:defRPr/>
            </a:pPr>
            <a:r>
              <a:rPr lang="en-US" sz="1400" dirty="0" smtClean="0"/>
              <a:t>Lochia (vaginal bleeding) – Clots? How many pads?</a:t>
            </a:r>
          </a:p>
          <a:p>
            <a:pPr lvl="1" fontAlgn="auto">
              <a:spcAft>
                <a:spcPts val="0"/>
              </a:spcAft>
              <a:buFont typeface="Wingdings" pitchFamily="2" charset="2"/>
              <a:buChar char="Ø"/>
              <a:defRPr/>
            </a:pPr>
            <a:r>
              <a:rPr lang="en-US" sz="1400" dirty="0" smtClean="0"/>
              <a:t>Pain – cramps/perineal pain/leg pain? Relief with medication? Do they need more pain meds?</a:t>
            </a:r>
          </a:p>
          <a:p>
            <a:pPr lvl="1" fontAlgn="auto">
              <a:spcAft>
                <a:spcPts val="0"/>
              </a:spcAft>
              <a:buFont typeface="Wingdings" pitchFamily="2" charset="2"/>
              <a:buChar char="Ø"/>
              <a:defRPr/>
            </a:pPr>
            <a:r>
              <a:rPr lang="en-US" sz="1400" dirty="0" smtClean="0"/>
              <a:t>Urination/bowel movement- have they had urine, flatus or had bowl movement? Pain? </a:t>
            </a:r>
            <a:r>
              <a:rPr lang="en-US" sz="1400" dirty="0" err="1" smtClean="0"/>
              <a:t>Colour</a:t>
            </a:r>
            <a:r>
              <a:rPr lang="en-US" sz="1400" dirty="0" smtClean="0"/>
              <a:t>? Frequency?</a:t>
            </a:r>
          </a:p>
          <a:p>
            <a:pPr fontAlgn="auto">
              <a:spcAft>
                <a:spcPts val="0"/>
              </a:spcAft>
              <a:buFont typeface="Arial" pitchFamily="34" charset="0"/>
              <a:buChar char="•"/>
              <a:defRPr/>
            </a:pPr>
            <a:r>
              <a:rPr lang="en-US" sz="1400" b="1" dirty="0" smtClean="0"/>
              <a:t>Objective:</a:t>
            </a:r>
          </a:p>
          <a:p>
            <a:pPr fontAlgn="auto">
              <a:spcAft>
                <a:spcPts val="0"/>
              </a:spcAft>
              <a:buFont typeface="Arial" pitchFamily="34" charset="0"/>
              <a:buChar char="•"/>
              <a:defRPr/>
            </a:pPr>
            <a:r>
              <a:rPr lang="en-US" sz="1400" dirty="0" smtClean="0"/>
              <a:t>Vital signs and note tachycardia, elevated or low BP, maximum and current temperature</a:t>
            </a:r>
          </a:p>
          <a:p>
            <a:pPr fontAlgn="auto">
              <a:spcAft>
                <a:spcPts val="0"/>
              </a:spcAft>
              <a:buFont typeface="Arial" pitchFamily="34" charset="0"/>
              <a:buChar char="•"/>
              <a:defRPr/>
            </a:pPr>
            <a:r>
              <a:rPr lang="en-US" sz="1400" dirty="0" smtClean="0"/>
              <a:t>Focused physical exam including</a:t>
            </a:r>
          </a:p>
          <a:p>
            <a:pPr lvl="1" fontAlgn="auto">
              <a:spcAft>
                <a:spcPts val="0"/>
              </a:spcAft>
              <a:buFont typeface="Wingdings" pitchFamily="2" charset="2"/>
              <a:buChar char="Ø"/>
              <a:defRPr/>
            </a:pPr>
            <a:r>
              <a:rPr lang="en-US" sz="1400" dirty="0" smtClean="0"/>
              <a:t>Heart</a:t>
            </a:r>
          </a:p>
          <a:p>
            <a:pPr lvl="1" fontAlgn="auto">
              <a:spcAft>
                <a:spcPts val="0"/>
              </a:spcAft>
              <a:buFont typeface="Wingdings" pitchFamily="2" charset="2"/>
              <a:buChar char="Ø"/>
              <a:defRPr/>
            </a:pPr>
            <a:r>
              <a:rPr lang="en-US" sz="1400" dirty="0" smtClean="0"/>
              <a:t>Lungs</a:t>
            </a:r>
          </a:p>
          <a:p>
            <a:pPr lvl="1" fontAlgn="auto">
              <a:spcAft>
                <a:spcPts val="0"/>
              </a:spcAft>
              <a:buFont typeface="Wingdings" pitchFamily="2" charset="2"/>
              <a:buChar char="Ø"/>
              <a:defRPr/>
            </a:pPr>
            <a:r>
              <a:rPr lang="en-US" sz="1400" dirty="0" smtClean="0"/>
              <a:t>Breasts: engorged? Nipples – skin intact?</a:t>
            </a:r>
          </a:p>
          <a:p>
            <a:pPr lvl="1" fontAlgn="auto">
              <a:spcAft>
                <a:spcPts val="0"/>
              </a:spcAft>
              <a:buFont typeface="Wingdings" pitchFamily="2" charset="2"/>
              <a:buChar char="Ø"/>
              <a:defRPr/>
            </a:pPr>
            <a:r>
              <a:rPr lang="en-US" sz="1400" dirty="0" smtClean="0"/>
              <a:t>Abd: Soft? Location of the uterine fundus – below umbilicus? Firm? Tender?</a:t>
            </a:r>
          </a:p>
          <a:p>
            <a:pPr lvl="1" fontAlgn="auto">
              <a:spcAft>
                <a:spcPts val="0"/>
              </a:spcAft>
              <a:buFont typeface="Wingdings" pitchFamily="2" charset="2"/>
              <a:buChar char="Ø"/>
              <a:defRPr/>
            </a:pPr>
            <a:r>
              <a:rPr lang="en-US" sz="1400" dirty="0" smtClean="0"/>
              <a:t>Perineum: Assess lochia (blood on pad, how old is pad?)</a:t>
            </a:r>
          </a:p>
          <a:p>
            <a:pPr lvl="1" fontAlgn="auto">
              <a:spcAft>
                <a:spcPts val="0"/>
              </a:spcAft>
              <a:buFont typeface="Wingdings" pitchFamily="2" charset="2"/>
              <a:buChar char="Ø"/>
              <a:defRPr/>
            </a:pPr>
            <a:r>
              <a:rPr lang="en-US" sz="1400" dirty="0" smtClean="0"/>
              <a:t>Visually inspect perineum – Hematoma? Edema? Sutures intact?</a:t>
            </a:r>
          </a:p>
          <a:p>
            <a:pPr lvl="1" fontAlgn="auto">
              <a:spcAft>
                <a:spcPts val="0"/>
              </a:spcAft>
              <a:buFont typeface="Wingdings" pitchFamily="2" charset="2"/>
              <a:buChar char="Ø"/>
              <a:defRPr/>
            </a:pPr>
            <a:r>
              <a:rPr lang="pt-BR" sz="1400" dirty="0" smtClean="0"/>
              <a:t>Extremities: Edema? Cords? Tender?</a:t>
            </a:r>
          </a:p>
          <a:p>
            <a:pPr fontAlgn="auto">
              <a:spcAft>
                <a:spcPts val="0"/>
              </a:spcAft>
              <a:buNone/>
              <a:defRPr/>
            </a:pPr>
            <a:r>
              <a:rPr lang="en-US" sz="1400" dirty="0" smtClean="0"/>
              <a:t>•	 Postpartum labs: Hemoglobin or </a:t>
            </a:r>
            <a:r>
              <a:rPr lang="en-US" sz="1400" dirty="0" err="1" smtClean="0"/>
              <a:t>hematocrit</a:t>
            </a:r>
            <a:endParaRPr lang="en-US" sz="1400" dirty="0" smtClean="0"/>
          </a:p>
          <a:p>
            <a:r>
              <a:rPr lang="en-US" sz="1400" b="1" dirty="0" smtClean="0">
                <a:latin typeface="Times New Roman" pitchFamily="18" charset="0"/>
                <a:cs typeface="Times New Roman" pitchFamily="18" charset="0"/>
              </a:rPr>
              <a:t>Assessment/Plan: </a:t>
            </a:r>
            <a:r>
              <a:rPr lang="en-US" sz="1400" dirty="0" smtClean="0">
                <a:latin typeface="Times New Roman" pitchFamily="18" charset="0"/>
                <a:cs typeface="Times New Roman" pitchFamily="18" charset="0"/>
              </a:rPr>
              <a:t>PPD#_ S/P NSVD or Vacuum or Forceps (with 4th-degree laceration, with pre-</a:t>
            </a:r>
            <a:r>
              <a:rPr lang="en-US" sz="1400" dirty="0" err="1" smtClean="0">
                <a:latin typeface="Times New Roman" pitchFamily="18" charset="0"/>
                <a:cs typeface="Times New Roman" pitchFamily="18" charset="0"/>
              </a:rPr>
              <a:t>eclampsia</a:t>
            </a:r>
            <a:endParaRPr lang="en-US" sz="1400" dirty="0" smtClean="0">
              <a:latin typeface="Times New Roman" pitchFamily="18" charset="0"/>
              <a:cs typeface="Times New Roman" pitchFamily="18" charset="0"/>
            </a:endParaRPr>
          </a:p>
          <a:p>
            <a:pPr lvl="1">
              <a:buFont typeface="Wingdings" pitchFamily="2" charset="2"/>
              <a:buChar char="Ø"/>
            </a:pPr>
            <a:r>
              <a:rPr lang="en-US" sz="1400" dirty="0" smtClean="0">
                <a:latin typeface="Times New Roman" pitchFamily="18" charset="0"/>
                <a:cs typeface="Times New Roman" pitchFamily="18" charset="0"/>
              </a:rPr>
              <a:t>s/p Magnesium Sulfate)</a:t>
            </a:r>
          </a:p>
          <a:p>
            <a:pPr lvl="1">
              <a:buFont typeface="Wingdings" pitchFamily="2" charset="2"/>
              <a:buChar char="Ø"/>
            </a:pPr>
            <a:r>
              <a:rPr lang="en-US" sz="1400" dirty="0" smtClean="0">
                <a:latin typeface="Times New Roman" pitchFamily="18" charset="0"/>
                <a:cs typeface="Times New Roman" pitchFamily="18" charset="0"/>
              </a:rPr>
              <a:t>General assessment – </a:t>
            </a:r>
            <a:r>
              <a:rPr lang="en-US" sz="1400" dirty="0" err="1" smtClean="0">
                <a:latin typeface="Times New Roman" pitchFamily="18" charset="0"/>
                <a:cs typeface="Times New Roman" pitchFamily="18" charset="0"/>
              </a:rPr>
              <a:t>Afebrile</a:t>
            </a:r>
            <a:r>
              <a:rPr lang="en-US" sz="1400" dirty="0" smtClean="0">
                <a:latin typeface="Times New Roman" pitchFamily="18" charset="0"/>
                <a:cs typeface="Times New Roman" pitchFamily="18" charset="0"/>
              </a:rPr>
              <a:t>, doing well, tolerating diet</a:t>
            </a:r>
          </a:p>
          <a:p>
            <a:pPr lvl="1">
              <a:buFont typeface="Wingdings" pitchFamily="2" charset="2"/>
              <a:buChar char="Ø"/>
            </a:pPr>
            <a:r>
              <a:rPr lang="en-US" sz="1400" dirty="0" smtClean="0">
                <a:latin typeface="Times New Roman" pitchFamily="18" charset="0"/>
                <a:cs typeface="Times New Roman" pitchFamily="18" charset="0"/>
              </a:rPr>
              <a:t>Contraception plans (must discuss before patient goes home)</a:t>
            </a:r>
          </a:p>
          <a:p>
            <a:pPr lvl="1">
              <a:buFont typeface="Wingdings" pitchFamily="2" charset="2"/>
              <a:buChar char="Ø"/>
            </a:pPr>
            <a:r>
              <a:rPr lang="en-US" sz="1400" dirty="0" smtClean="0">
                <a:latin typeface="Times New Roman" pitchFamily="18" charset="0"/>
                <a:cs typeface="Times New Roman" pitchFamily="18" charset="0"/>
              </a:rPr>
              <a:t>Vaccines – does pt need rubella vaccine prior to discharge?</a:t>
            </a:r>
          </a:p>
          <a:p>
            <a:pPr lvl="1">
              <a:buFont typeface="Wingdings" pitchFamily="2" charset="2"/>
              <a:buChar char="Ø"/>
            </a:pPr>
            <a:r>
              <a:rPr lang="en-US" sz="1400" dirty="0" smtClean="0">
                <a:latin typeface="Times New Roman" pitchFamily="18" charset="0"/>
                <a:cs typeface="Times New Roman" pitchFamily="18" charset="0"/>
              </a:rPr>
              <a:t>Breastfeeding? Problems? Encourage.</a:t>
            </a:r>
          </a:p>
          <a:p>
            <a:pPr lvl="1">
              <a:buFont typeface="Wingdings" pitchFamily="2" charset="2"/>
              <a:buChar char="Ø"/>
            </a:pPr>
            <a:r>
              <a:rPr lang="en-US" sz="1400" dirty="0" err="1" smtClean="0">
                <a:latin typeface="Times New Roman" pitchFamily="18" charset="0"/>
                <a:cs typeface="Times New Roman" pitchFamily="18" charset="0"/>
              </a:rPr>
              <a:t>Rhogam</a:t>
            </a:r>
            <a:r>
              <a:rPr lang="en-US" sz="1400" dirty="0" smtClean="0">
                <a:latin typeface="Times New Roman" pitchFamily="18" charset="0"/>
                <a:cs typeface="Times New Roman" pitchFamily="18" charset="0"/>
              </a:rPr>
              <a:t>, if Rh-negative</a:t>
            </a:r>
          </a:p>
          <a:p>
            <a:pPr lvl="1">
              <a:buFont typeface="Wingdings" pitchFamily="2" charset="2"/>
              <a:buChar char="Ø"/>
            </a:pPr>
            <a:r>
              <a:rPr lang="en-US" sz="1400" dirty="0" smtClean="0">
                <a:latin typeface="Times New Roman" pitchFamily="18" charset="0"/>
                <a:cs typeface="Times New Roman" pitchFamily="18" charset="0"/>
              </a:rPr>
              <a:t>Discharge and follow-up plan</a:t>
            </a:r>
          </a:p>
          <a:p>
            <a:pPr lvl="1">
              <a:buFont typeface="Wingdings" pitchFamily="2" charset="2"/>
              <a:buChar char="Ø"/>
            </a:pPr>
            <a:r>
              <a:rPr lang="en-US" sz="1400" dirty="0" smtClean="0">
                <a:latin typeface="Times New Roman" pitchFamily="18" charset="0"/>
                <a:cs typeface="Times New Roman" pitchFamily="18" charset="0"/>
              </a:rPr>
              <a:t>Patients usually go home if uncomplicated 24-48 hours postpartum</a:t>
            </a:r>
          </a:p>
          <a:p>
            <a:pPr lvl="1">
              <a:buFont typeface="Wingdings" pitchFamily="2" charset="2"/>
              <a:buChar char="Ø"/>
            </a:pPr>
            <a:r>
              <a:rPr lang="en-US" sz="1400" dirty="0" smtClean="0">
                <a:latin typeface="Times New Roman" pitchFamily="18" charset="0"/>
                <a:cs typeface="Times New Roman" pitchFamily="18" charset="0"/>
              </a:rPr>
              <a:t>Follow-up appointment scheduled in 2-6 weeks postpartum</a:t>
            </a:r>
          </a:p>
          <a:p>
            <a:pPr fontAlgn="auto">
              <a:spcAft>
                <a:spcPts val="0"/>
              </a:spcAft>
              <a:buNone/>
              <a:defRPr/>
            </a:pPr>
            <a:endParaRPr lang="en-US" sz="1400" dirty="0" smtClean="0"/>
          </a:p>
          <a:p>
            <a:pPr fontAlgn="auto">
              <a:spcAft>
                <a:spcPts val="0"/>
              </a:spcAft>
              <a:buFont typeface="Arial" pitchFamily="34" charset="0"/>
              <a:buNone/>
              <a:defRPr/>
            </a:pPr>
            <a:endParaRPr lang="en-US" sz="1600" dirty="0" smtClean="0"/>
          </a:p>
          <a:p>
            <a:pPr fontAlgn="auto">
              <a:spcAft>
                <a:spcPts val="0"/>
              </a:spcAft>
              <a:buFont typeface="Arial" pitchFamily="34" charset="0"/>
              <a:buChar char="•"/>
              <a:defRPr/>
            </a:pPr>
            <a:endParaRPr lang="en-US" sz="1600" dirty="0"/>
          </a:p>
        </p:txBody>
      </p:sp>
      <p:sp>
        <p:nvSpPr>
          <p:cNvPr id="4" name="Date Placeholder 3"/>
          <p:cNvSpPr>
            <a:spLocks noGrp="1"/>
          </p:cNvSpPr>
          <p:nvPr>
            <p:ph type="dt" sz="quarter" idx="10"/>
          </p:nvPr>
        </p:nvSpPr>
        <p:spPr/>
        <p:txBody>
          <a:bodyPr/>
          <a:lstStyle/>
          <a:p>
            <a:pPr>
              <a:defRPr/>
            </a:pPr>
            <a:fld id="{29CEC09D-1811-4BC9-BDAC-EE6D4CFB06EF}" type="datetime1">
              <a:rPr lang="en-US"/>
              <a:pPr>
                <a:defRPr/>
              </a:pPr>
              <a:t>2/23/2017</a:t>
            </a:fld>
            <a:endParaRPr lang="en-US" dirty="0"/>
          </a:p>
        </p:txBody>
      </p:sp>
      <p:sp>
        <p:nvSpPr>
          <p:cNvPr id="5" name="Footer Placeholder 4"/>
          <p:cNvSpPr>
            <a:spLocks noGrp="1"/>
          </p:cNvSpPr>
          <p:nvPr>
            <p:ph type="ftr" sz="quarter" idx="11"/>
          </p:nvPr>
        </p:nvSpPr>
        <p:spPr/>
        <p:txBody>
          <a:bodyPr/>
          <a:lstStyle/>
          <a:p>
            <a:pPr>
              <a:defRPr/>
            </a:pPr>
            <a:r>
              <a:rPr lang="en-US" dirty="0"/>
              <a:t>UTG OBGYN</a:t>
            </a:r>
          </a:p>
        </p:txBody>
      </p:sp>
      <p:sp>
        <p:nvSpPr>
          <p:cNvPr id="6" name="Slide Number Placeholder 5"/>
          <p:cNvSpPr>
            <a:spLocks noGrp="1"/>
          </p:cNvSpPr>
          <p:nvPr>
            <p:ph type="sldNum" sz="quarter" idx="12"/>
          </p:nvPr>
        </p:nvSpPr>
        <p:spPr/>
        <p:txBody>
          <a:bodyPr/>
          <a:lstStyle/>
          <a:p>
            <a:pPr>
              <a:defRPr/>
            </a:pPr>
            <a:fld id="{87C2A8B2-0E2F-4EB2-AC49-8594AF185874}" type="slidenum">
              <a:rPr lang="en-US"/>
              <a:pPr>
                <a:defRPr/>
              </a:pPr>
              <a:t>86</a:t>
            </a:fld>
            <a:endParaRPr lang="en-US"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PRE OPERATION NOTE</a:t>
            </a:r>
            <a:endParaRPr lang="en-US"/>
          </a:p>
        </p:txBody>
      </p:sp>
      <p:sp>
        <p:nvSpPr>
          <p:cNvPr id="3" name="Content Placeholder 2"/>
          <p:cNvSpPr>
            <a:spLocks noGrp="1"/>
          </p:cNvSpPr>
          <p:nvPr>
            <p:ph sz="quarter" idx="1"/>
          </p:nvPr>
        </p:nvSpPr>
        <p:spPr/>
        <p:txBody>
          <a:bodyPr/>
          <a:lstStyle/>
          <a:p>
            <a:endParaRPr lang="en-US"/>
          </a:p>
        </p:txBody>
      </p:sp>
      <p:sp>
        <p:nvSpPr>
          <p:cNvPr id="4" name="Date Placeholder 3"/>
          <p:cNvSpPr>
            <a:spLocks noGrp="1"/>
          </p:cNvSpPr>
          <p:nvPr>
            <p:ph type="dt" sz="half" idx="10"/>
          </p:nvPr>
        </p:nvSpPr>
        <p:spPr/>
        <p:txBody>
          <a:bodyPr/>
          <a:lstStyle/>
          <a:p>
            <a:pPr>
              <a:defRPr/>
            </a:pPr>
            <a:fld id="{AC00CA35-3FAC-448C-BD4B-DD38A0FC4192}" type="datetime1">
              <a:rPr lang="en-US" smtClean="0"/>
              <a:pPr>
                <a:defRPr/>
              </a:pPr>
              <a:t>2/23/2017</a:t>
            </a:fld>
            <a:endParaRPr lang="en-US" dirty="0"/>
          </a:p>
        </p:txBody>
      </p:sp>
      <p:sp>
        <p:nvSpPr>
          <p:cNvPr id="5" name="Footer Placeholder 4"/>
          <p:cNvSpPr>
            <a:spLocks noGrp="1"/>
          </p:cNvSpPr>
          <p:nvPr>
            <p:ph type="ftr" sz="quarter" idx="11"/>
          </p:nvPr>
        </p:nvSpPr>
        <p:spPr/>
        <p:txBody>
          <a:bodyPr/>
          <a:lstStyle/>
          <a:p>
            <a:pPr>
              <a:defRPr/>
            </a:pPr>
            <a:r>
              <a:rPr lang="en-US" smtClean="0"/>
              <a:t>UTG OBGYN</a:t>
            </a:r>
            <a:endParaRPr lang="en-US" dirty="0"/>
          </a:p>
        </p:txBody>
      </p:sp>
      <p:sp>
        <p:nvSpPr>
          <p:cNvPr id="6" name="Slide Number Placeholder 5"/>
          <p:cNvSpPr>
            <a:spLocks noGrp="1"/>
          </p:cNvSpPr>
          <p:nvPr>
            <p:ph type="sldNum" sz="quarter" idx="12"/>
          </p:nvPr>
        </p:nvSpPr>
        <p:spPr/>
        <p:txBody>
          <a:bodyPr/>
          <a:lstStyle/>
          <a:p>
            <a:pPr>
              <a:defRPr/>
            </a:pPr>
            <a:fld id="{B2955A30-79ED-4159-A632-A87D6E5D6100}" type="slidenum">
              <a:rPr lang="en-US" smtClean="0"/>
              <a:pPr>
                <a:defRPr/>
              </a:pPr>
              <a:t>87</a:t>
            </a:fld>
            <a:endParaRPr lang="en-US"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914400" y="0"/>
            <a:ext cx="7772400" cy="838200"/>
          </a:xfrm>
        </p:spPr>
        <p:txBody>
          <a:bodyPr/>
          <a:lstStyle/>
          <a:p>
            <a:r>
              <a:rPr lang="en-US" smtClean="0"/>
              <a:t>OPERATION NOTE</a:t>
            </a:r>
          </a:p>
        </p:txBody>
      </p:sp>
      <p:sp>
        <p:nvSpPr>
          <p:cNvPr id="4099" name="Content Placeholder 2"/>
          <p:cNvSpPr>
            <a:spLocks noGrp="1"/>
          </p:cNvSpPr>
          <p:nvPr>
            <p:ph sz="quarter" idx="1"/>
          </p:nvPr>
        </p:nvSpPr>
        <p:spPr>
          <a:xfrm>
            <a:off x="0" y="609600"/>
            <a:ext cx="9144000" cy="5638800"/>
          </a:xfrm>
        </p:spPr>
        <p:txBody>
          <a:bodyPr/>
          <a:lstStyle/>
          <a:p>
            <a:r>
              <a:rPr lang="en-US" sz="1800" b="1" dirty="0" smtClean="0">
                <a:latin typeface="Times New Roman" pitchFamily="18" charset="0"/>
                <a:cs typeface="Times New Roman" pitchFamily="18" charset="0"/>
              </a:rPr>
              <a:t>DATE AND TIME:</a:t>
            </a:r>
          </a:p>
          <a:p>
            <a:r>
              <a:rPr lang="en-US" sz="1800" b="1" dirty="0" smtClean="0">
                <a:latin typeface="Times New Roman" pitchFamily="18" charset="0"/>
                <a:cs typeface="Times New Roman" pitchFamily="18" charset="0"/>
              </a:rPr>
              <a:t>SURGEONS:</a:t>
            </a:r>
            <a:r>
              <a:rPr lang="en-US" sz="1800" dirty="0" smtClean="0">
                <a:latin typeface="Times New Roman" pitchFamily="18" charset="0"/>
                <a:cs typeface="Times New Roman" pitchFamily="18" charset="0"/>
              </a:rPr>
              <a:t> Attending, residents, students who scrubbed</a:t>
            </a:r>
          </a:p>
          <a:p>
            <a:r>
              <a:rPr lang="en-US" sz="1800" b="1" dirty="0" smtClean="0">
                <a:latin typeface="Times New Roman" pitchFamily="18" charset="0"/>
                <a:cs typeface="Times New Roman" pitchFamily="18" charset="0"/>
              </a:rPr>
              <a:t>ANESTHESIA:</a:t>
            </a:r>
            <a:r>
              <a:rPr lang="en-US" sz="1800" dirty="0" smtClean="0">
                <a:latin typeface="Times New Roman" pitchFamily="18" charset="0"/>
                <a:cs typeface="Times New Roman" pitchFamily="18" charset="0"/>
              </a:rPr>
              <a:t> General </a:t>
            </a:r>
            <a:r>
              <a:rPr lang="en-US" sz="1800" dirty="0" err="1" smtClean="0">
                <a:latin typeface="Times New Roman" pitchFamily="18" charset="0"/>
                <a:cs typeface="Times New Roman" pitchFamily="18" charset="0"/>
              </a:rPr>
              <a:t>endotracheal</a:t>
            </a:r>
            <a:r>
              <a:rPr lang="en-US" sz="1800" dirty="0" smtClean="0">
                <a:latin typeface="Times New Roman" pitchFamily="18" charset="0"/>
                <a:cs typeface="Times New Roman" pitchFamily="18" charset="0"/>
              </a:rPr>
              <a:t> (GETA), spinal, local, etc</a:t>
            </a:r>
          </a:p>
          <a:p>
            <a:r>
              <a:rPr lang="en-US" sz="1800" b="1" dirty="0" smtClean="0">
                <a:latin typeface="Times New Roman" pitchFamily="18" charset="0"/>
                <a:cs typeface="Times New Roman" pitchFamily="18" charset="0"/>
              </a:rPr>
              <a:t>PRE-OPERATIVE DIAGNOSIS:</a:t>
            </a:r>
          </a:p>
          <a:p>
            <a:r>
              <a:rPr lang="en-US" sz="1800" b="1" dirty="0" smtClean="0">
                <a:latin typeface="Times New Roman" pitchFamily="18" charset="0"/>
                <a:cs typeface="Times New Roman" pitchFamily="18" charset="0"/>
              </a:rPr>
              <a:t>POST OPERATIVE DIAGNOSIS:</a:t>
            </a:r>
          </a:p>
          <a:p>
            <a:r>
              <a:rPr lang="en-US" sz="1800" b="1" dirty="0" smtClean="0">
                <a:latin typeface="Times New Roman" pitchFamily="18" charset="0"/>
                <a:cs typeface="Times New Roman" pitchFamily="18" charset="0"/>
              </a:rPr>
              <a:t>PROCEDURE:</a:t>
            </a:r>
            <a:r>
              <a:rPr lang="en-US" sz="1800" dirty="0" smtClean="0">
                <a:latin typeface="Times New Roman" pitchFamily="18" charset="0"/>
                <a:cs typeface="Times New Roman" pitchFamily="18" charset="0"/>
              </a:rPr>
              <a:t> Surgery performed</a:t>
            </a:r>
          </a:p>
          <a:p>
            <a:r>
              <a:rPr lang="en-US" sz="1800" b="1" dirty="0" smtClean="0">
                <a:latin typeface="Times New Roman" pitchFamily="18" charset="0"/>
                <a:cs typeface="Times New Roman" pitchFamily="18" charset="0"/>
              </a:rPr>
              <a:t>FINDINGS: </a:t>
            </a:r>
            <a:r>
              <a:rPr lang="en-US" sz="1800" dirty="0" smtClean="0">
                <a:latin typeface="Times New Roman" pitchFamily="18" charset="0"/>
                <a:cs typeface="Times New Roman" pitchFamily="18" charset="0"/>
              </a:rPr>
              <a:t>Rupture right </a:t>
            </a:r>
            <a:r>
              <a:rPr lang="en-US" sz="1800" dirty="0" err="1" smtClean="0">
                <a:latin typeface="Times New Roman" pitchFamily="18" charset="0"/>
                <a:cs typeface="Times New Roman" pitchFamily="18" charset="0"/>
              </a:rPr>
              <a:t>cornual</a:t>
            </a:r>
            <a:r>
              <a:rPr lang="en-US" sz="1800" dirty="0" smtClean="0">
                <a:latin typeface="Times New Roman" pitchFamily="18" charset="0"/>
                <a:cs typeface="Times New Roman" pitchFamily="18" charset="0"/>
              </a:rPr>
              <a:t> ectopic pregnancy with dead fetus </a:t>
            </a:r>
            <a:r>
              <a:rPr lang="en-US" sz="1800" dirty="0" err="1" smtClean="0">
                <a:latin typeface="Times New Roman" pitchFamily="18" charset="0"/>
                <a:cs typeface="Times New Roman" pitchFamily="18" charset="0"/>
              </a:rPr>
              <a:t>intraperitoneal</a:t>
            </a:r>
            <a:r>
              <a:rPr lang="en-US" sz="1800" dirty="0" smtClean="0">
                <a:latin typeface="Times New Roman" pitchFamily="18" charset="0"/>
                <a:cs typeface="Times New Roman" pitchFamily="18" charset="0"/>
              </a:rPr>
              <a:t> about 20wks GA, </a:t>
            </a:r>
            <a:r>
              <a:rPr lang="en-US" sz="1800" dirty="0" err="1" smtClean="0">
                <a:latin typeface="Times New Roman" pitchFamily="18" charset="0"/>
                <a:cs typeface="Times New Roman" pitchFamily="18" charset="0"/>
              </a:rPr>
              <a:t>haemoperitoneum</a:t>
            </a:r>
            <a:r>
              <a:rPr lang="en-US" sz="1800" dirty="0" smtClean="0">
                <a:latin typeface="Times New Roman" pitchFamily="18" charset="0"/>
                <a:cs typeface="Times New Roman" pitchFamily="18" charset="0"/>
              </a:rPr>
              <a:t>, 4cm follicular cyst, etc</a:t>
            </a:r>
          </a:p>
          <a:p>
            <a:r>
              <a:rPr lang="en-US" sz="1800" b="1" dirty="0" smtClean="0">
                <a:latin typeface="Times New Roman" pitchFamily="18" charset="0"/>
                <a:cs typeface="Times New Roman" pitchFamily="18" charset="0"/>
              </a:rPr>
              <a:t>COMPLICATIONS: </a:t>
            </a:r>
            <a:r>
              <a:rPr lang="en-US" sz="1800" dirty="0" smtClean="0">
                <a:latin typeface="Times New Roman" pitchFamily="18" charset="0"/>
                <a:cs typeface="Times New Roman" pitchFamily="18" charset="0"/>
              </a:rPr>
              <a:t>Tear to colon which was repaired</a:t>
            </a:r>
          </a:p>
          <a:p>
            <a:r>
              <a:rPr lang="en-US" sz="1800" b="1" dirty="0" smtClean="0">
                <a:latin typeface="Times New Roman" pitchFamily="18" charset="0"/>
                <a:cs typeface="Times New Roman" pitchFamily="18" charset="0"/>
              </a:rPr>
              <a:t>ESTIMATED BLOOD LOSS:</a:t>
            </a:r>
            <a:r>
              <a:rPr lang="en-US" sz="1800" dirty="0" smtClean="0">
                <a:latin typeface="Times New Roman" pitchFamily="18" charset="0"/>
                <a:cs typeface="Times New Roman" pitchFamily="18" charset="0"/>
              </a:rPr>
              <a:t> Amount in cc</a:t>
            </a:r>
          </a:p>
          <a:p>
            <a:r>
              <a:rPr lang="en-US" sz="1800" b="1" dirty="0" smtClean="0">
                <a:latin typeface="Times New Roman" pitchFamily="18" charset="0"/>
                <a:cs typeface="Times New Roman" pitchFamily="18" charset="0"/>
              </a:rPr>
              <a:t>FLUIDS:</a:t>
            </a:r>
            <a:r>
              <a:rPr lang="en-US" sz="1800" dirty="0" smtClean="0">
                <a:latin typeface="Times New Roman" pitchFamily="18" charset="0"/>
                <a:cs typeface="Times New Roman" pitchFamily="18" charset="0"/>
              </a:rPr>
              <a:t> Amount and type (electrolyte, blood, etc, in cc or units)</a:t>
            </a:r>
          </a:p>
          <a:p>
            <a:r>
              <a:rPr lang="en-US" sz="1800" b="1" dirty="0" smtClean="0">
                <a:latin typeface="Times New Roman" pitchFamily="18" charset="0"/>
                <a:cs typeface="Times New Roman" pitchFamily="18" charset="0"/>
              </a:rPr>
              <a:t>URINE</a:t>
            </a:r>
            <a:r>
              <a:rPr lang="en-US" sz="1800" dirty="0" smtClean="0">
                <a:latin typeface="Times New Roman" pitchFamily="18" charset="0"/>
                <a:cs typeface="Times New Roman" pitchFamily="18" charset="0"/>
              </a:rPr>
              <a:t>: amount and </a:t>
            </a:r>
            <a:r>
              <a:rPr lang="en-US" sz="1800" dirty="0" err="1" smtClean="0">
                <a:latin typeface="Times New Roman" pitchFamily="18" charset="0"/>
                <a:cs typeface="Times New Roman" pitchFamily="18" charset="0"/>
              </a:rPr>
              <a:t>colour</a:t>
            </a:r>
            <a:r>
              <a:rPr lang="en-US" sz="1800" dirty="0" smtClean="0">
                <a:latin typeface="Times New Roman" pitchFamily="18" charset="0"/>
                <a:cs typeface="Times New Roman" pitchFamily="18" charset="0"/>
              </a:rPr>
              <a:t> at end of operation</a:t>
            </a:r>
          </a:p>
          <a:p>
            <a:r>
              <a:rPr lang="en-US" sz="1800" b="1" dirty="0" smtClean="0">
                <a:latin typeface="Times New Roman" pitchFamily="18" charset="0"/>
                <a:cs typeface="Times New Roman" pitchFamily="18" charset="0"/>
              </a:rPr>
              <a:t>DRAINS: </a:t>
            </a:r>
            <a:r>
              <a:rPr lang="en-US" sz="1800" dirty="0" smtClean="0">
                <a:latin typeface="Times New Roman" pitchFamily="18" charset="0"/>
                <a:cs typeface="Times New Roman" pitchFamily="18" charset="0"/>
              </a:rPr>
              <a:t>Type and location</a:t>
            </a:r>
          </a:p>
          <a:p>
            <a:r>
              <a:rPr lang="en-US" sz="1800" b="1" dirty="0" smtClean="0">
                <a:latin typeface="Times New Roman" pitchFamily="18" charset="0"/>
                <a:cs typeface="Times New Roman" pitchFamily="18" charset="0"/>
              </a:rPr>
              <a:t>SPECIMENS:</a:t>
            </a:r>
            <a:r>
              <a:rPr lang="en-US" sz="1800" dirty="0" smtClean="0">
                <a:latin typeface="Times New Roman" pitchFamily="18" charset="0"/>
                <a:cs typeface="Times New Roman" pitchFamily="18" charset="0"/>
              </a:rPr>
              <a:t> Type send to pathology (right fallopian tube and fetus with placenta)</a:t>
            </a:r>
          </a:p>
          <a:p>
            <a:r>
              <a:rPr lang="en-US" sz="1800" b="1" dirty="0" smtClean="0">
                <a:latin typeface="Times New Roman" pitchFamily="18" charset="0"/>
                <a:cs typeface="Times New Roman" pitchFamily="18" charset="0"/>
              </a:rPr>
              <a:t>CONDITIONS:</a:t>
            </a:r>
            <a:r>
              <a:rPr lang="en-US" sz="1800" dirty="0" smtClean="0">
                <a:latin typeface="Times New Roman" pitchFamily="18" charset="0"/>
                <a:cs typeface="Times New Roman" pitchFamily="18" charset="0"/>
              </a:rPr>
              <a:t> Stable, Fair, Guarded, </a:t>
            </a:r>
            <a:r>
              <a:rPr lang="en-US" sz="1800" dirty="0" err="1" smtClean="0">
                <a:latin typeface="Times New Roman" pitchFamily="18" charset="0"/>
                <a:cs typeface="Times New Roman" pitchFamily="18" charset="0"/>
              </a:rPr>
              <a:t>extubated</a:t>
            </a:r>
            <a:r>
              <a:rPr lang="en-US" sz="1800" dirty="0" smtClean="0">
                <a:latin typeface="Times New Roman" pitchFamily="18" charset="0"/>
                <a:cs typeface="Times New Roman" pitchFamily="18" charset="0"/>
              </a:rPr>
              <a:t>, etc</a:t>
            </a:r>
          </a:p>
          <a:p>
            <a:r>
              <a:rPr lang="en-US" sz="1800" b="1" dirty="0" smtClean="0">
                <a:latin typeface="Times New Roman" pitchFamily="18" charset="0"/>
                <a:cs typeface="Times New Roman" pitchFamily="18" charset="0"/>
              </a:rPr>
              <a:t>DISPOSITION:</a:t>
            </a:r>
            <a:r>
              <a:rPr lang="en-US" sz="1800" dirty="0" smtClean="0">
                <a:latin typeface="Times New Roman" pitchFamily="18" charset="0"/>
                <a:cs typeface="Times New Roman" pitchFamily="18" charset="0"/>
              </a:rPr>
              <a:t> transfer to recovery room, postpartum room, Surgical ICU, etc</a:t>
            </a:r>
          </a:p>
        </p:txBody>
      </p:sp>
      <p:sp>
        <p:nvSpPr>
          <p:cNvPr id="4" name="Date Placeholder 3"/>
          <p:cNvSpPr>
            <a:spLocks noGrp="1"/>
          </p:cNvSpPr>
          <p:nvPr>
            <p:ph type="dt" sz="quarter" idx="10"/>
          </p:nvPr>
        </p:nvSpPr>
        <p:spPr/>
        <p:txBody>
          <a:bodyPr/>
          <a:lstStyle/>
          <a:p>
            <a:pPr>
              <a:defRPr/>
            </a:pPr>
            <a:fld id="{E42D9B14-9CC8-4F58-9B97-76B2FCC9E44F}" type="datetime1">
              <a:rPr lang="en-US"/>
              <a:pPr>
                <a:defRPr/>
              </a:pPr>
              <a:t>2/23/2017</a:t>
            </a:fld>
            <a:endParaRPr lang="en-US" dirty="0"/>
          </a:p>
        </p:txBody>
      </p:sp>
      <p:sp>
        <p:nvSpPr>
          <p:cNvPr id="5" name="Footer Placeholder 4"/>
          <p:cNvSpPr>
            <a:spLocks noGrp="1"/>
          </p:cNvSpPr>
          <p:nvPr>
            <p:ph type="ftr" sz="quarter" idx="11"/>
          </p:nvPr>
        </p:nvSpPr>
        <p:spPr/>
        <p:txBody>
          <a:bodyPr/>
          <a:lstStyle/>
          <a:p>
            <a:pPr>
              <a:defRPr/>
            </a:pPr>
            <a:r>
              <a:rPr lang="en-US" dirty="0"/>
              <a:t>UTG OBGYN</a:t>
            </a:r>
          </a:p>
        </p:txBody>
      </p:sp>
      <p:sp>
        <p:nvSpPr>
          <p:cNvPr id="6" name="Slide Number Placeholder 5"/>
          <p:cNvSpPr>
            <a:spLocks noGrp="1"/>
          </p:cNvSpPr>
          <p:nvPr>
            <p:ph type="sldNum" sz="quarter" idx="12"/>
          </p:nvPr>
        </p:nvSpPr>
        <p:spPr/>
        <p:txBody>
          <a:bodyPr/>
          <a:lstStyle/>
          <a:p>
            <a:pPr>
              <a:defRPr/>
            </a:pPr>
            <a:fld id="{E2BBFF02-85DC-4307-9D63-CC92E1B4227E}" type="slidenum">
              <a:rPr lang="en-US"/>
              <a:pPr>
                <a:defRPr/>
              </a:pPr>
              <a:t>88</a:t>
            </a:fld>
            <a:endParaRPr lang="en-US"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9"/>
          <p:cNvSpPr>
            <a:spLocks noGrp="1"/>
          </p:cNvSpPr>
          <p:nvPr>
            <p:ph type="title"/>
          </p:nvPr>
        </p:nvSpPr>
        <p:spPr>
          <a:xfrm>
            <a:off x="457200" y="0"/>
            <a:ext cx="8229600" cy="533400"/>
          </a:xfrm>
        </p:spPr>
        <p:txBody>
          <a:bodyPr/>
          <a:lstStyle/>
          <a:p>
            <a:r>
              <a:rPr lang="en-US" b="1" dirty="0" smtClean="0"/>
              <a:t>Sample Operation Note</a:t>
            </a:r>
          </a:p>
        </p:txBody>
      </p:sp>
      <p:sp>
        <p:nvSpPr>
          <p:cNvPr id="10243" name="Content Placeholder 10"/>
          <p:cNvSpPr>
            <a:spLocks noGrp="1"/>
          </p:cNvSpPr>
          <p:nvPr>
            <p:ph sz="quarter" idx="1"/>
          </p:nvPr>
        </p:nvSpPr>
        <p:spPr>
          <a:xfrm>
            <a:off x="152400" y="381000"/>
            <a:ext cx="8991600" cy="5943600"/>
          </a:xfrm>
        </p:spPr>
        <p:txBody>
          <a:bodyPr/>
          <a:lstStyle/>
          <a:p>
            <a:r>
              <a:rPr lang="en-US" sz="1800" b="1" dirty="0" smtClean="0">
                <a:latin typeface="Times New Roman" pitchFamily="18" charset="0"/>
                <a:cs typeface="Times New Roman" pitchFamily="18" charset="0"/>
              </a:rPr>
              <a:t>Date and Time:</a:t>
            </a:r>
          </a:p>
          <a:p>
            <a:r>
              <a:rPr lang="en-US" sz="1800" b="1" dirty="0" smtClean="0">
                <a:latin typeface="Times New Roman" pitchFamily="18" charset="0"/>
                <a:cs typeface="Times New Roman" pitchFamily="18" charset="0"/>
              </a:rPr>
              <a:t>Pre-op Diagnosis: </a:t>
            </a:r>
            <a:r>
              <a:rPr lang="en-US" sz="1800" dirty="0" smtClean="0">
                <a:latin typeface="Times New Roman" pitchFamily="18" charset="0"/>
                <a:cs typeface="Times New Roman" pitchFamily="18" charset="0"/>
              </a:rPr>
              <a:t>Symptomatic uterine fibroids or Pregnancy at term, failure to progress</a:t>
            </a:r>
            <a:r>
              <a:rPr lang="en-US" sz="1800" b="1" dirty="0" smtClean="0">
                <a:latin typeface="Times New Roman" pitchFamily="18" charset="0"/>
                <a:cs typeface="Times New Roman" pitchFamily="18" charset="0"/>
              </a:rPr>
              <a:t>`</a:t>
            </a:r>
          </a:p>
          <a:p>
            <a:r>
              <a:rPr lang="en-US" sz="1800" b="1" dirty="0" smtClean="0">
                <a:latin typeface="Times New Roman" pitchFamily="18" charset="0"/>
                <a:cs typeface="Times New Roman" pitchFamily="18" charset="0"/>
              </a:rPr>
              <a:t>Post op Diagnosis: </a:t>
            </a:r>
            <a:r>
              <a:rPr lang="en-US" sz="1800" dirty="0" smtClean="0">
                <a:latin typeface="Times New Roman" pitchFamily="18" charset="0"/>
                <a:cs typeface="Times New Roman" pitchFamily="18" charset="0"/>
              </a:rPr>
              <a:t>Same</a:t>
            </a:r>
          </a:p>
          <a:p>
            <a:r>
              <a:rPr lang="en-US" sz="1800" b="1" dirty="0" smtClean="0">
                <a:latin typeface="Times New Roman" pitchFamily="18" charset="0"/>
                <a:cs typeface="Times New Roman" pitchFamily="18" charset="0"/>
              </a:rPr>
              <a:t>Surgeon: </a:t>
            </a:r>
            <a:r>
              <a:rPr lang="en-US" sz="1800" dirty="0" smtClean="0">
                <a:latin typeface="Times New Roman" pitchFamily="18" charset="0"/>
                <a:cs typeface="Times New Roman" pitchFamily="18" charset="0"/>
              </a:rPr>
              <a:t>Attending, Residents, students</a:t>
            </a:r>
          </a:p>
          <a:p>
            <a:r>
              <a:rPr lang="en-US" sz="1800" b="1" dirty="0" smtClean="0">
                <a:latin typeface="Times New Roman" pitchFamily="18" charset="0"/>
                <a:cs typeface="Times New Roman" pitchFamily="18" charset="0"/>
              </a:rPr>
              <a:t>Anesthesia: </a:t>
            </a:r>
            <a:r>
              <a:rPr lang="en-US" sz="1800" dirty="0" smtClean="0">
                <a:latin typeface="Times New Roman" pitchFamily="18" charset="0"/>
                <a:cs typeface="Times New Roman" pitchFamily="18" charset="0"/>
              </a:rPr>
              <a:t>GET (general </a:t>
            </a:r>
            <a:r>
              <a:rPr lang="en-US" sz="1800" dirty="0" err="1" smtClean="0">
                <a:latin typeface="Times New Roman" pitchFamily="18" charset="0"/>
                <a:cs typeface="Times New Roman" pitchFamily="18" charset="0"/>
              </a:rPr>
              <a:t>endotracheal</a:t>
            </a:r>
            <a:r>
              <a:rPr lang="en-US" sz="1800" dirty="0" smtClean="0">
                <a:latin typeface="Times New Roman" pitchFamily="18" charset="0"/>
                <a:cs typeface="Times New Roman" pitchFamily="18" charset="0"/>
              </a:rPr>
              <a:t>, others include spinal, LMA, IV sedation)</a:t>
            </a:r>
          </a:p>
          <a:p>
            <a:r>
              <a:rPr lang="en-US" sz="1800" b="1" dirty="0" smtClean="0">
                <a:latin typeface="Times New Roman" pitchFamily="18" charset="0"/>
                <a:cs typeface="Times New Roman" pitchFamily="18" charset="0"/>
              </a:rPr>
              <a:t>Procedure: </a:t>
            </a:r>
            <a:r>
              <a:rPr lang="en-US" sz="1800" dirty="0" smtClean="0">
                <a:latin typeface="Times New Roman" pitchFamily="18" charset="0"/>
                <a:cs typeface="Times New Roman" pitchFamily="18" charset="0"/>
              </a:rPr>
              <a:t>TAH/BSO or Cesarean Section</a:t>
            </a:r>
          </a:p>
          <a:p>
            <a:r>
              <a:rPr lang="en-US" sz="1800" b="1" dirty="0" smtClean="0">
                <a:latin typeface="Times New Roman" pitchFamily="18" charset="0"/>
                <a:cs typeface="Times New Roman" pitchFamily="18" charset="0"/>
              </a:rPr>
              <a:t>Findings: </a:t>
            </a:r>
            <a:r>
              <a:rPr lang="en-US" sz="1800" dirty="0" smtClean="0">
                <a:latin typeface="Times New Roman" pitchFamily="18" charset="0"/>
                <a:cs typeface="Times New Roman" pitchFamily="18" charset="0"/>
              </a:rPr>
              <a:t>Exam under anesthesia (EUA) and operative findings</a:t>
            </a:r>
          </a:p>
          <a:p>
            <a:r>
              <a:rPr lang="en-US" sz="1800" b="1" dirty="0" smtClean="0">
                <a:latin typeface="Times New Roman" pitchFamily="18" charset="0"/>
                <a:cs typeface="Times New Roman" pitchFamily="18" charset="0"/>
              </a:rPr>
              <a:t>Complication: </a:t>
            </a:r>
            <a:r>
              <a:rPr lang="en-US" sz="1800" dirty="0" smtClean="0">
                <a:latin typeface="Times New Roman" pitchFamily="18" charset="0"/>
                <a:cs typeface="Times New Roman" pitchFamily="18" charset="0"/>
              </a:rPr>
              <a:t>injury to bladder which was repaired</a:t>
            </a:r>
          </a:p>
          <a:p>
            <a:r>
              <a:rPr lang="en-US" sz="1800" b="1" dirty="0" smtClean="0">
                <a:latin typeface="Times New Roman" pitchFamily="18" charset="0"/>
                <a:cs typeface="Times New Roman" pitchFamily="18" charset="0"/>
              </a:rPr>
              <a:t>EBL: </a:t>
            </a:r>
            <a:r>
              <a:rPr lang="en-US" sz="1800" dirty="0" smtClean="0">
                <a:latin typeface="Times New Roman" pitchFamily="18" charset="0"/>
                <a:cs typeface="Times New Roman" pitchFamily="18" charset="0"/>
              </a:rPr>
              <a:t>300 cc</a:t>
            </a:r>
          </a:p>
          <a:p>
            <a:r>
              <a:rPr lang="en-US" sz="1800" b="1" dirty="0" smtClean="0">
                <a:latin typeface="Times New Roman" pitchFamily="18" charset="0"/>
                <a:cs typeface="Times New Roman" pitchFamily="18" charset="0"/>
              </a:rPr>
              <a:t>Urine Output: </a:t>
            </a:r>
            <a:r>
              <a:rPr lang="en-US" sz="1800" dirty="0" smtClean="0">
                <a:latin typeface="Times New Roman" pitchFamily="18" charset="0"/>
                <a:cs typeface="Times New Roman" pitchFamily="18" charset="0"/>
              </a:rPr>
              <a:t>200 cc, clear at the end of procedure</a:t>
            </a:r>
          </a:p>
          <a:p>
            <a:r>
              <a:rPr lang="en-US" sz="1800" b="1" dirty="0" smtClean="0">
                <a:latin typeface="Times New Roman" pitchFamily="18" charset="0"/>
                <a:cs typeface="Times New Roman" pitchFamily="18" charset="0"/>
              </a:rPr>
              <a:t>Fluids: </a:t>
            </a:r>
            <a:r>
              <a:rPr lang="en-US" sz="1800" dirty="0" smtClean="0">
                <a:latin typeface="Times New Roman" pitchFamily="18" charset="0"/>
                <a:cs typeface="Times New Roman" pitchFamily="18" charset="0"/>
              </a:rPr>
              <a:t>2,500 cc crystalloid (include blood or blood products here)</a:t>
            </a:r>
          </a:p>
          <a:p>
            <a:r>
              <a:rPr lang="en-US" sz="1800" b="1" dirty="0" smtClean="0">
                <a:latin typeface="Times New Roman" pitchFamily="18" charset="0"/>
                <a:cs typeface="Times New Roman" pitchFamily="18" charset="0"/>
              </a:rPr>
              <a:t>Drains: </a:t>
            </a:r>
            <a:r>
              <a:rPr lang="en-US" sz="1800" dirty="0" smtClean="0">
                <a:latin typeface="Times New Roman" pitchFamily="18" charset="0"/>
                <a:cs typeface="Times New Roman" pitchFamily="18" charset="0"/>
              </a:rPr>
              <a:t>If placed</a:t>
            </a:r>
          </a:p>
          <a:p>
            <a:r>
              <a:rPr lang="en-US" sz="1800" b="1" dirty="0" smtClean="0">
                <a:latin typeface="Times New Roman" pitchFamily="18" charset="0"/>
                <a:cs typeface="Times New Roman" pitchFamily="18" charset="0"/>
              </a:rPr>
              <a:t>Specimen: </a:t>
            </a:r>
            <a:r>
              <a:rPr lang="en-US" sz="1800" dirty="0" smtClean="0">
                <a:latin typeface="Times New Roman" pitchFamily="18" charset="0"/>
                <a:cs typeface="Times New Roman" pitchFamily="18" charset="0"/>
              </a:rPr>
              <a:t>Cervix/uterus, placenta and cord.</a:t>
            </a:r>
          </a:p>
          <a:p>
            <a:r>
              <a:rPr lang="en-US" sz="1800" b="1" dirty="0" smtClean="0">
                <a:latin typeface="Times New Roman" pitchFamily="18" charset="0"/>
                <a:cs typeface="Times New Roman" pitchFamily="18" charset="0"/>
              </a:rPr>
              <a:t>Condition:</a:t>
            </a:r>
            <a:r>
              <a:rPr lang="en-US" sz="1800" dirty="0" smtClean="0">
                <a:latin typeface="Times New Roman" pitchFamily="18" charset="0"/>
                <a:cs typeface="Times New Roman" pitchFamily="18" charset="0"/>
              </a:rPr>
              <a:t> Fair, Stable, Guarded, </a:t>
            </a:r>
            <a:r>
              <a:rPr lang="en-US" sz="1800" dirty="0" err="1" smtClean="0">
                <a:latin typeface="Times New Roman" pitchFamily="18" charset="0"/>
                <a:cs typeface="Times New Roman" pitchFamily="18" charset="0"/>
              </a:rPr>
              <a:t>extubated</a:t>
            </a:r>
            <a:endParaRPr lang="en-US" sz="1800" dirty="0" smtClean="0">
              <a:latin typeface="Times New Roman" pitchFamily="18" charset="0"/>
              <a:cs typeface="Times New Roman" pitchFamily="18" charset="0"/>
            </a:endParaRPr>
          </a:p>
          <a:p>
            <a:r>
              <a:rPr lang="en-US" sz="1800" b="1" dirty="0" smtClean="0">
                <a:latin typeface="Times New Roman" pitchFamily="18" charset="0"/>
                <a:cs typeface="Times New Roman" pitchFamily="18" charset="0"/>
              </a:rPr>
              <a:t>Disposition: </a:t>
            </a:r>
            <a:r>
              <a:rPr lang="en-US" sz="1800" dirty="0" smtClean="0">
                <a:latin typeface="Times New Roman" pitchFamily="18" charset="0"/>
                <a:cs typeface="Times New Roman" pitchFamily="18" charset="0"/>
              </a:rPr>
              <a:t>Recovery room, Surgical ICU, postpartum room, etc</a:t>
            </a:r>
          </a:p>
        </p:txBody>
      </p:sp>
      <p:sp>
        <p:nvSpPr>
          <p:cNvPr id="7" name="Date Placeholder 6"/>
          <p:cNvSpPr>
            <a:spLocks noGrp="1"/>
          </p:cNvSpPr>
          <p:nvPr>
            <p:ph type="dt" sz="quarter" idx="10"/>
          </p:nvPr>
        </p:nvSpPr>
        <p:spPr/>
        <p:txBody>
          <a:bodyPr/>
          <a:lstStyle/>
          <a:p>
            <a:pPr>
              <a:defRPr/>
            </a:pPr>
            <a:fld id="{937D2800-E3CD-4FB4-8C7C-0A4CB994A016}" type="datetime1">
              <a:rPr lang="en-US"/>
              <a:pPr>
                <a:defRPr/>
              </a:pPr>
              <a:t>2/23/2017</a:t>
            </a:fld>
            <a:endParaRPr lang="en-US" dirty="0"/>
          </a:p>
        </p:txBody>
      </p:sp>
      <p:sp>
        <p:nvSpPr>
          <p:cNvPr id="8" name="Footer Placeholder 7"/>
          <p:cNvSpPr>
            <a:spLocks noGrp="1"/>
          </p:cNvSpPr>
          <p:nvPr>
            <p:ph type="ftr" sz="quarter" idx="11"/>
          </p:nvPr>
        </p:nvSpPr>
        <p:spPr/>
        <p:txBody>
          <a:bodyPr/>
          <a:lstStyle/>
          <a:p>
            <a:pPr>
              <a:defRPr/>
            </a:pPr>
            <a:r>
              <a:rPr lang="en-US" dirty="0"/>
              <a:t>UTG OBGYN</a:t>
            </a:r>
          </a:p>
        </p:txBody>
      </p:sp>
      <p:sp>
        <p:nvSpPr>
          <p:cNvPr id="9" name="Slide Number Placeholder 8"/>
          <p:cNvSpPr>
            <a:spLocks noGrp="1"/>
          </p:cNvSpPr>
          <p:nvPr>
            <p:ph type="sldNum" sz="quarter" idx="12"/>
          </p:nvPr>
        </p:nvSpPr>
        <p:spPr/>
        <p:txBody>
          <a:bodyPr/>
          <a:lstStyle/>
          <a:p>
            <a:pPr>
              <a:defRPr/>
            </a:pPr>
            <a:fld id="{B5054557-9910-47FB-ADE2-66789A5A2DA4}" type="slidenum">
              <a:rPr lang="en-US"/>
              <a:pPr>
                <a:defRPr/>
              </a:pPr>
              <a:t>89</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0"/>
            <a:ext cx="9144000" cy="838200"/>
          </a:xfrm>
        </p:spPr>
        <p:txBody>
          <a:bodyPr/>
          <a:lstStyle/>
          <a:p>
            <a:pPr algn="ctr" eaLnBrk="1" hangingPunct="1"/>
            <a:r>
              <a:rPr lang="en-US" dirty="0" smtClean="0">
                <a:latin typeface="Times New Roman" pitchFamily="18" charset="0"/>
                <a:cs typeface="Times New Roman" pitchFamily="18" charset="0"/>
              </a:rPr>
              <a:t>Presenting Complaint</a:t>
            </a:r>
          </a:p>
        </p:txBody>
      </p:sp>
      <p:sp>
        <p:nvSpPr>
          <p:cNvPr id="14339" name="Content Placeholder 2"/>
          <p:cNvSpPr>
            <a:spLocks noGrp="1"/>
          </p:cNvSpPr>
          <p:nvPr>
            <p:ph sz="quarter" idx="1"/>
          </p:nvPr>
        </p:nvSpPr>
        <p:spPr/>
        <p:txBody>
          <a:bodyPr anchor="ctr"/>
          <a:lstStyle/>
          <a:p>
            <a:pPr eaLnBrk="1" hangingPunct="1"/>
            <a:r>
              <a:rPr lang="en-US" dirty="0" smtClean="0">
                <a:latin typeface="Times New Roman" pitchFamily="18" charset="0"/>
                <a:cs typeface="Times New Roman" pitchFamily="18" charset="0"/>
              </a:rPr>
              <a:t>Symptoms</a:t>
            </a:r>
          </a:p>
          <a:p>
            <a:pPr lvl="1" eaLnBrk="1" hangingPunct="1">
              <a:buFont typeface="Wingdings" pitchFamily="2" charset="2"/>
              <a:buChar char="Ø"/>
            </a:pPr>
            <a:r>
              <a:rPr lang="en-US" dirty="0" smtClean="0">
                <a:latin typeface="Times New Roman" pitchFamily="18" charset="0"/>
                <a:cs typeface="Times New Roman" pitchFamily="18" charset="0"/>
              </a:rPr>
              <a:t>Main complaints in order of occurrence; 1</a:t>
            </a:r>
            <a:r>
              <a:rPr lang="en-US" baseline="30000" dirty="0" smtClean="0">
                <a:latin typeface="Times New Roman" pitchFamily="18" charset="0"/>
                <a:cs typeface="Times New Roman" pitchFamily="18" charset="0"/>
              </a:rPr>
              <a:t>st</a:t>
            </a:r>
            <a:r>
              <a:rPr lang="en-US" dirty="0" smtClean="0">
                <a:latin typeface="Times New Roman" pitchFamily="18" charset="0"/>
                <a:cs typeface="Times New Roman" pitchFamily="18" charset="0"/>
              </a:rPr>
              <a:t> symptom(s) written or reported first</a:t>
            </a:r>
          </a:p>
          <a:p>
            <a:pPr lvl="1" eaLnBrk="1" hangingPunct="1">
              <a:buFont typeface="Wingdings" pitchFamily="2" charset="2"/>
              <a:buChar char="Ø"/>
            </a:pPr>
            <a:r>
              <a:rPr lang="en-US" dirty="0" smtClean="0">
                <a:latin typeface="Times New Roman" pitchFamily="18" charset="0"/>
                <a:cs typeface="Times New Roman" pitchFamily="18" charset="0"/>
              </a:rPr>
              <a:t>In the patients own words</a:t>
            </a:r>
          </a:p>
          <a:p>
            <a:pPr lvl="1" eaLnBrk="1" hangingPunct="1">
              <a:buFont typeface="Wingdings" pitchFamily="2" charset="2"/>
              <a:buChar char="Ø"/>
            </a:pPr>
            <a:r>
              <a:rPr lang="en-US" dirty="0" smtClean="0">
                <a:latin typeface="Times New Roman" pitchFamily="18" charset="0"/>
                <a:cs typeface="Times New Roman" pitchFamily="18" charset="0"/>
              </a:rPr>
              <a:t>Two ways</a:t>
            </a:r>
          </a:p>
          <a:p>
            <a:pPr lvl="2" eaLnBrk="1" hangingPunct="1">
              <a:buFont typeface="Wingdings" pitchFamily="2" charset="2"/>
              <a:buChar char="v"/>
            </a:pPr>
            <a:r>
              <a:rPr lang="en-US" dirty="0" smtClean="0">
                <a:latin typeface="Times New Roman" pitchFamily="18" charset="0"/>
                <a:cs typeface="Times New Roman" pitchFamily="18" charset="0"/>
              </a:rPr>
              <a:t>Duration of the complaints (duration of symptom)</a:t>
            </a:r>
          </a:p>
          <a:p>
            <a:pPr lvl="2" eaLnBrk="1" hangingPunct="1">
              <a:buFont typeface="Wingdings" pitchFamily="2" charset="2"/>
              <a:buChar char="v"/>
            </a:pPr>
            <a:r>
              <a:rPr lang="en-US" dirty="0" smtClean="0">
                <a:latin typeface="Times New Roman" pitchFamily="18" charset="0"/>
                <a:cs typeface="Times New Roman" pitchFamily="18" charset="0"/>
              </a:rPr>
              <a:t>Time of onset of symptom to time of patient presentation. (duration prior to presentation)</a:t>
            </a:r>
          </a:p>
          <a:p>
            <a:pPr eaLnBrk="1" hangingPunct="1"/>
            <a:endParaRPr lang="en-US" dirty="0" smtClean="0"/>
          </a:p>
          <a:p>
            <a:pPr eaLnBrk="1" hangingPunct="1"/>
            <a:endParaRPr lang="en-US" dirty="0" smtClean="0"/>
          </a:p>
        </p:txBody>
      </p:sp>
      <p:sp>
        <p:nvSpPr>
          <p:cNvPr id="14340" name="Date Placeholder 3"/>
          <p:cNvSpPr>
            <a:spLocks noGrp="1"/>
          </p:cNvSpPr>
          <p:nvPr>
            <p:ph type="dt" sz="quarter"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fld id="{27EDE319-0F70-43A7-B5AC-A0A2CFFCFD75}" type="datetime1">
              <a:rPr lang="en-US" smtClean="0"/>
              <a:pPr fontAlgn="base">
                <a:spcBef>
                  <a:spcPct val="0"/>
                </a:spcBef>
                <a:spcAft>
                  <a:spcPct val="0"/>
                </a:spcAft>
                <a:defRPr/>
              </a:pPr>
              <a:t>2/23/2017</a:t>
            </a:fld>
            <a:endParaRPr lang="en-US" dirty="0" smtClean="0"/>
          </a:p>
        </p:txBody>
      </p:sp>
      <p:sp>
        <p:nvSpPr>
          <p:cNvPr id="5" name="Slide Number Placeholder 4"/>
          <p:cNvSpPr>
            <a:spLocks noGrp="1"/>
          </p:cNvSpPr>
          <p:nvPr>
            <p:ph type="sldNum" sz="quarter" idx="12"/>
          </p:nvPr>
        </p:nvSpPr>
        <p:spPr/>
        <p:txBody>
          <a:bodyPr/>
          <a:lstStyle/>
          <a:p>
            <a:pPr>
              <a:defRPr/>
            </a:pPr>
            <a:fld id="{450E62A5-A348-4833-8E93-9CAE2DE9FF3B}" type="slidenum">
              <a:rPr lang="en-US"/>
              <a:pPr>
                <a:defRPr/>
              </a:pPr>
              <a:t>9</a:t>
            </a:fld>
            <a:endParaRPr lang="en-US" dirty="0"/>
          </a:p>
        </p:txBody>
      </p:sp>
      <p:sp>
        <p:nvSpPr>
          <p:cNvPr id="14342" name="Footer Placeholder 5"/>
          <p:cNvSpPr>
            <a:spLocks noGrp="1"/>
          </p:cNvSpPr>
          <p:nvPr>
            <p:ph type="ftr" sz="quarter" idx="11"/>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UTG OBGYN</a:t>
            </a: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0"/>
            <a:ext cx="8229600" cy="838200"/>
          </a:xfrm>
        </p:spPr>
        <p:txBody>
          <a:bodyPr/>
          <a:lstStyle/>
          <a:p>
            <a:r>
              <a:rPr lang="en-US" sz="2000" b="1" dirty="0" smtClean="0"/>
              <a:t>Sample Postoperative Cesarean Section Orders/Note</a:t>
            </a:r>
            <a:br>
              <a:rPr lang="en-US" sz="2000" b="1" dirty="0" smtClean="0"/>
            </a:br>
            <a:r>
              <a:rPr lang="en-US" sz="2000" b="1" dirty="0" smtClean="0"/>
              <a:t>Sample C/S Orders</a:t>
            </a:r>
            <a:endParaRPr lang="en-US" sz="2000" dirty="0" smtClean="0"/>
          </a:p>
        </p:txBody>
      </p:sp>
      <p:sp>
        <p:nvSpPr>
          <p:cNvPr id="13315" name="Content Placeholder 2"/>
          <p:cNvSpPr>
            <a:spLocks noGrp="1"/>
          </p:cNvSpPr>
          <p:nvPr>
            <p:ph sz="quarter" idx="1"/>
          </p:nvPr>
        </p:nvSpPr>
        <p:spPr>
          <a:xfrm>
            <a:off x="0" y="914400"/>
            <a:ext cx="8991600" cy="5486400"/>
          </a:xfrm>
        </p:spPr>
        <p:txBody>
          <a:bodyPr/>
          <a:lstStyle/>
          <a:p>
            <a:r>
              <a:rPr lang="en-US" sz="1400" dirty="0" smtClean="0"/>
              <a:t>Admit to Recovery Room, then postpartum floor</a:t>
            </a:r>
          </a:p>
          <a:p>
            <a:r>
              <a:rPr lang="en-US" sz="1400" b="1" dirty="0" smtClean="0"/>
              <a:t>Diagnosis: </a:t>
            </a:r>
            <a:r>
              <a:rPr lang="en-US" sz="1400" dirty="0" smtClean="0"/>
              <a:t>Status post (s/p) C/S for failure to progress (FTP)</a:t>
            </a:r>
          </a:p>
          <a:p>
            <a:r>
              <a:rPr lang="en-US" sz="1400" b="1" dirty="0" smtClean="0"/>
              <a:t>Condition: </a:t>
            </a:r>
            <a:r>
              <a:rPr lang="en-US" sz="1400" dirty="0" smtClean="0"/>
              <a:t>Stable, Fair, Guarded</a:t>
            </a:r>
          </a:p>
          <a:p>
            <a:r>
              <a:rPr lang="en-US" sz="1400" b="1" dirty="0" smtClean="0"/>
              <a:t>Vitals: </a:t>
            </a:r>
            <a:r>
              <a:rPr lang="en-US" sz="1400" dirty="0" smtClean="0"/>
              <a:t>Routine, q shift, q4hours</a:t>
            </a:r>
          </a:p>
          <a:p>
            <a:r>
              <a:rPr lang="en-US" sz="1400" b="1" dirty="0" smtClean="0"/>
              <a:t>Allergies: </a:t>
            </a:r>
            <a:r>
              <a:rPr lang="en-US" sz="1400" dirty="0" smtClean="0"/>
              <a:t>None</a:t>
            </a:r>
          </a:p>
          <a:p>
            <a:r>
              <a:rPr lang="en-US" sz="1400" b="1" dirty="0" smtClean="0"/>
              <a:t>Activity: </a:t>
            </a:r>
            <a:r>
              <a:rPr lang="en-US" sz="1400" dirty="0" smtClean="0"/>
              <a:t>Ambulate with assistance this PM, then up ad lib</a:t>
            </a:r>
          </a:p>
          <a:p>
            <a:r>
              <a:rPr lang="en-US" sz="1400" b="1" dirty="0" smtClean="0"/>
              <a:t>Nursing: </a:t>
            </a:r>
            <a:r>
              <a:rPr lang="en-US" sz="1400" dirty="0" smtClean="0"/>
              <a:t>Strict input and output (I&amp;O), Foley to catheter drainage, call MD for</a:t>
            </a:r>
          </a:p>
          <a:p>
            <a:pPr lvl="1">
              <a:buFont typeface="Wingdings" pitchFamily="2" charset="2"/>
              <a:buChar char="Ø"/>
            </a:pPr>
            <a:r>
              <a:rPr lang="en-US" sz="1400" dirty="0" smtClean="0"/>
              <a:t>Temp &gt; 38.4, pulse &gt; 110, BP &lt; 90/60 or &gt; 140/90, encourage breastfeeding,</a:t>
            </a:r>
          </a:p>
          <a:p>
            <a:pPr lvl="1">
              <a:buFont typeface="Wingdings" pitchFamily="2" charset="2"/>
              <a:buChar char="Ø"/>
            </a:pPr>
            <a:r>
              <a:rPr lang="en-US" sz="1400" dirty="0" smtClean="0"/>
              <a:t>pad count, dressing checks, and Ted’s leg stockings until ambulating</a:t>
            </a:r>
          </a:p>
          <a:p>
            <a:r>
              <a:rPr lang="en-US" sz="1400" b="1" dirty="0" smtClean="0"/>
              <a:t>Diet: </a:t>
            </a:r>
            <a:r>
              <a:rPr lang="en-US" sz="1400" dirty="0" smtClean="0"/>
              <a:t>Regular as tolerated; some hospitals only allow ice chips or clear liquids, semi solids</a:t>
            </a:r>
          </a:p>
          <a:p>
            <a:r>
              <a:rPr lang="en-US" sz="1400" b="1" dirty="0" smtClean="0"/>
              <a:t>IV: </a:t>
            </a:r>
            <a:r>
              <a:rPr lang="en-US" sz="1400" dirty="0" smtClean="0"/>
              <a:t>Lactated ringers (LR) or D5LR at 125 cc/hr, with 20 units of </a:t>
            </a:r>
            <a:r>
              <a:rPr lang="en-US" sz="1400" dirty="0" err="1" smtClean="0"/>
              <a:t>Pitocin</a:t>
            </a:r>
            <a:r>
              <a:rPr lang="en-US" sz="1400" dirty="0" smtClean="0"/>
              <a:t> x 1-2 Liters</a:t>
            </a:r>
          </a:p>
          <a:p>
            <a:r>
              <a:rPr lang="en-US" sz="1400" b="1" dirty="0" smtClean="0"/>
              <a:t>Labs: </a:t>
            </a:r>
            <a:r>
              <a:rPr lang="en-US" sz="1400" dirty="0" smtClean="0"/>
              <a:t>CBC in AM</a:t>
            </a:r>
          </a:p>
          <a:p>
            <a:r>
              <a:rPr lang="en-US" sz="1400" b="1" dirty="0" smtClean="0"/>
              <a:t>Medications:</a:t>
            </a:r>
          </a:p>
          <a:p>
            <a:pPr lvl="1">
              <a:buFont typeface="Wingdings" pitchFamily="2" charset="2"/>
              <a:buChar char="Ø"/>
            </a:pPr>
            <a:r>
              <a:rPr lang="it-IT" sz="1400" dirty="0" smtClean="0"/>
              <a:t>Morphine sulfate PCA (patient controlled analgesia) per </a:t>
            </a:r>
            <a:r>
              <a:rPr lang="en-US" sz="1400" dirty="0" smtClean="0"/>
              <a:t>protocol (1 mg per dose with 10 minute lockout, not to exceed 20 mg/4 hours)</a:t>
            </a:r>
          </a:p>
          <a:p>
            <a:pPr lvl="1">
              <a:buFont typeface="Wingdings" pitchFamily="2" charset="2"/>
              <a:buChar char="Ø"/>
            </a:pPr>
            <a:r>
              <a:rPr lang="en-US" sz="1400" dirty="0" smtClean="0"/>
              <a:t>Percocet 1-2 tabs PO q 4-6 hours </a:t>
            </a:r>
            <a:r>
              <a:rPr lang="en-US" sz="1400" dirty="0" err="1" smtClean="0"/>
              <a:t>prn</a:t>
            </a:r>
            <a:r>
              <a:rPr lang="en-US" sz="1400" dirty="0" smtClean="0"/>
              <a:t> pain, when tolerating PO well</a:t>
            </a:r>
          </a:p>
          <a:p>
            <a:pPr lvl="1">
              <a:buFont typeface="Wingdings" pitchFamily="2" charset="2"/>
              <a:buChar char="Ø"/>
            </a:pPr>
            <a:r>
              <a:rPr lang="en-US" sz="1400" dirty="0" err="1" smtClean="0"/>
              <a:t>Vistaril</a:t>
            </a:r>
            <a:r>
              <a:rPr lang="en-US" sz="1400" dirty="0" smtClean="0"/>
              <a:t> 25 mg IM or PO q 6 hours </a:t>
            </a:r>
            <a:r>
              <a:rPr lang="en-US" sz="1400" dirty="0" err="1" smtClean="0"/>
              <a:t>prn</a:t>
            </a:r>
            <a:r>
              <a:rPr lang="en-US" sz="1400" dirty="0" smtClean="0"/>
              <a:t> nausea</a:t>
            </a:r>
          </a:p>
          <a:p>
            <a:pPr lvl="1">
              <a:buFont typeface="Wingdings" pitchFamily="2" charset="2"/>
              <a:buChar char="Ø"/>
            </a:pPr>
            <a:r>
              <a:rPr lang="en-US" sz="1400" dirty="0" smtClean="0"/>
              <a:t>Ibuprofen 800 mg PO q 8 hours </a:t>
            </a:r>
            <a:r>
              <a:rPr lang="en-US" sz="1400" dirty="0" err="1" smtClean="0"/>
              <a:t>prn</a:t>
            </a:r>
            <a:r>
              <a:rPr lang="en-US" sz="1400" dirty="0" smtClean="0"/>
              <a:t> pain, when tolerating PO well</a:t>
            </a:r>
          </a:p>
          <a:p>
            <a:pPr lvl="1">
              <a:buFont typeface="Wingdings" pitchFamily="2" charset="2"/>
              <a:buChar char="Ø"/>
            </a:pPr>
            <a:r>
              <a:rPr lang="en-US" sz="1400" dirty="0" smtClean="0"/>
              <a:t>Prophylactic antibiotics if indicated</a:t>
            </a:r>
          </a:p>
          <a:p>
            <a:pPr lvl="1">
              <a:buFont typeface="Wingdings" pitchFamily="2" charset="2"/>
              <a:buChar char="Ø"/>
            </a:pPr>
            <a:r>
              <a:rPr lang="en-US" sz="1400" dirty="0" err="1" smtClean="0"/>
              <a:t>Thromboprohylaxis</a:t>
            </a:r>
            <a:r>
              <a:rPr lang="en-US" sz="1400" dirty="0" smtClean="0"/>
              <a:t> for high-risk patients</a:t>
            </a:r>
          </a:p>
          <a:p>
            <a:pPr lvl="1">
              <a:buFont typeface="Wingdings" pitchFamily="2" charset="2"/>
              <a:buChar char="Ø"/>
            </a:pPr>
            <a:r>
              <a:rPr lang="en-US" sz="1400" dirty="0" err="1" smtClean="0"/>
              <a:t>Rhogam</a:t>
            </a:r>
            <a:r>
              <a:rPr lang="en-US" sz="1400" dirty="0" smtClean="0"/>
              <a:t>, if Rh-negative</a:t>
            </a:r>
          </a:p>
          <a:p>
            <a:endParaRPr lang="en-US" sz="1400" dirty="0" smtClean="0"/>
          </a:p>
        </p:txBody>
      </p:sp>
      <p:sp>
        <p:nvSpPr>
          <p:cNvPr id="4" name="Date Placeholder 3"/>
          <p:cNvSpPr>
            <a:spLocks noGrp="1"/>
          </p:cNvSpPr>
          <p:nvPr>
            <p:ph type="dt" sz="quarter" idx="10"/>
          </p:nvPr>
        </p:nvSpPr>
        <p:spPr/>
        <p:txBody>
          <a:bodyPr/>
          <a:lstStyle/>
          <a:p>
            <a:pPr>
              <a:defRPr/>
            </a:pPr>
            <a:fld id="{EC0B0E42-A6BC-4D63-BF55-571552D3D3B0}" type="datetime1">
              <a:rPr lang="en-US"/>
              <a:pPr>
                <a:defRPr/>
              </a:pPr>
              <a:t>2/23/2017</a:t>
            </a:fld>
            <a:endParaRPr lang="en-US" dirty="0"/>
          </a:p>
        </p:txBody>
      </p:sp>
      <p:sp>
        <p:nvSpPr>
          <p:cNvPr id="5" name="Footer Placeholder 4"/>
          <p:cNvSpPr>
            <a:spLocks noGrp="1"/>
          </p:cNvSpPr>
          <p:nvPr>
            <p:ph type="ftr" sz="quarter" idx="11"/>
          </p:nvPr>
        </p:nvSpPr>
        <p:spPr/>
        <p:txBody>
          <a:bodyPr/>
          <a:lstStyle/>
          <a:p>
            <a:pPr>
              <a:defRPr/>
            </a:pPr>
            <a:r>
              <a:rPr lang="en-US" dirty="0"/>
              <a:t>UTG OBGYN</a:t>
            </a:r>
          </a:p>
        </p:txBody>
      </p:sp>
      <p:sp>
        <p:nvSpPr>
          <p:cNvPr id="6" name="Slide Number Placeholder 5"/>
          <p:cNvSpPr>
            <a:spLocks noGrp="1"/>
          </p:cNvSpPr>
          <p:nvPr>
            <p:ph type="sldNum" sz="quarter" idx="12"/>
          </p:nvPr>
        </p:nvSpPr>
        <p:spPr/>
        <p:txBody>
          <a:bodyPr/>
          <a:lstStyle/>
          <a:p>
            <a:pPr>
              <a:defRPr/>
            </a:pPr>
            <a:fld id="{816EB576-C27C-4FEE-B921-6292F2268D23}" type="slidenum">
              <a:rPr lang="en-US"/>
              <a:pPr>
                <a:defRPr/>
              </a:pPr>
              <a:t>90</a:t>
            </a:fld>
            <a:endParaRPr lang="en-US"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533400"/>
          </a:xfrm>
        </p:spPr>
        <p:txBody>
          <a:bodyPr rtlCol="0">
            <a:normAutofit fontScale="90000"/>
          </a:bodyPr>
          <a:lstStyle/>
          <a:p>
            <a:pPr fontAlgn="auto">
              <a:spcAft>
                <a:spcPts val="0"/>
              </a:spcAft>
              <a:defRPr/>
            </a:pPr>
            <a:r>
              <a:rPr lang="en-US" b="1" dirty="0" smtClean="0"/>
              <a:t>Sample  post operation (C/S) Note</a:t>
            </a:r>
            <a:endParaRPr lang="en-US" dirty="0"/>
          </a:p>
        </p:txBody>
      </p:sp>
      <p:sp>
        <p:nvSpPr>
          <p:cNvPr id="15363" name="Content Placeholder 2"/>
          <p:cNvSpPr>
            <a:spLocks noGrp="1"/>
          </p:cNvSpPr>
          <p:nvPr>
            <p:ph sz="quarter" idx="1"/>
          </p:nvPr>
        </p:nvSpPr>
        <p:spPr>
          <a:xfrm>
            <a:off x="304800" y="457200"/>
            <a:ext cx="8382000" cy="6019800"/>
          </a:xfrm>
        </p:spPr>
        <p:txBody>
          <a:bodyPr/>
          <a:lstStyle/>
          <a:p>
            <a:r>
              <a:rPr lang="en-US" sz="1600" b="1" dirty="0" smtClean="0"/>
              <a:t>Date and Time:</a:t>
            </a:r>
          </a:p>
          <a:p>
            <a:r>
              <a:rPr lang="en-US" sz="1600" b="1" dirty="0" smtClean="0"/>
              <a:t>Day #1 (Post-op day POD#1)</a:t>
            </a:r>
          </a:p>
          <a:p>
            <a:r>
              <a:rPr lang="en-US" sz="1600" b="1" dirty="0" smtClean="0"/>
              <a:t>Subjective: Ask patient about:</a:t>
            </a:r>
          </a:p>
          <a:p>
            <a:pPr lvl="1">
              <a:buFont typeface="Wingdings" pitchFamily="2" charset="2"/>
              <a:buChar char="Ø"/>
            </a:pPr>
            <a:r>
              <a:rPr lang="en-US" sz="1600" dirty="0" smtClean="0"/>
              <a:t>Pain – relieved with medication?</a:t>
            </a:r>
          </a:p>
          <a:p>
            <a:pPr lvl="1">
              <a:buFont typeface="Wingdings" pitchFamily="2" charset="2"/>
              <a:buChar char="Ø"/>
            </a:pPr>
            <a:r>
              <a:rPr lang="en-US" sz="1600" dirty="0" smtClean="0"/>
              <a:t>Nausea/vomiting</a:t>
            </a:r>
          </a:p>
          <a:p>
            <a:pPr lvl="1">
              <a:buFont typeface="Wingdings" pitchFamily="2" charset="2"/>
              <a:buChar char="Ø"/>
            </a:pPr>
            <a:r>
              <a:rPr lang="en-US" sz="1600" dirty="0" smtClean="0"/>
              <a:t>Passing flatus (rare this early post-op), stool</a:t>
            </a:r>
          </a:p>
          <a:p>
            <a:r>
              <a:rPr lang="en-US" sz="1600" b="1" dirty="0" smtClean="0"/>
              <a:t>Objective:</a:t>
            </a:r>
          </a:p>
          <a:p>
            <a:pPr lvl="1">
              <a:buFont typeface="Wingdings" pitchFamily="2" charset="2"/>
              <a:buChar char="Ø"/>
            </a:pPr>
            <a:r>
              <a:rPr lang="en-US" sz="1600" dirty="0" smtClean="0"/>
              <a:t>Vital signs and note tachycardia, elevated or low BP, maximum and current temperature</a:t>
            </a:r>
          </a:p>
          <a:p>
            <a:pPr lvl="1">
              <a:buFont typeface="Wingdings" pitchFamily="2" charset="2"/>
              <a:buChar char="Ø"/>
            </a:pPr>
            <a:r>
              <a:rPr lang="en-US" sz="1600" dirty="0" smtClean="0"/>
              <a:t>Input and output</a:t>
            </a:r>
          </a:p>
          <a:p>
            <a:pPr lvl="1">
              <a:buFont typeface="Wingdings" pitchFamily="2" charset="2"/>
              <a:buChar char="Ø"/>
            </a:pPr>
            <a:r>
              <a:rPr lang="en-US" sz="1600" dirty="0" smtClean="0"/>
              <a:t>Focused physical exam including</a:t>
            </a:r>
          </a:p>
          <a:p>
            <a:pPr lvl="2">
              <a:buFont typeface="Wingdings" pitchFamily="2" charset="2"/>
              <a:buChar char="v"/>
            </a:pPr>
            <a:r>
              <a:rPr lang="en-US" sz="1600" dirty="0" smtClean="0"/>
              <a:t>Heart</a:t>
            </a:r>
          </a:p>
          <a:p>
            <a:pPr lvl="2">
              <a:buFont typeface="Wingdings" pitchFamily="2" charset="2"/>
              <a:buChar char="v"/>
            </a:pPr>
            <a:r>
              <a:rPr lang="en-US" sz="1600" dirty="0" smtClean="0"/>
              <a:t>Lungs</a:t>
            </a:r>
          </a:p>
          <a:p>
            <a:pPr lvl="2">
              <a:buFont typeface="Wingdings" pitchFamily="2" charset="2"/>
              <a:buChar char="v"/>
            </a:pPr>
            <a:r>
              <a:rPr lang="en-US" sz="1600" dirty="0" smtClean="0"/>
              <a:t>Breasts: engorged? Nipples – Is skin intact?</a:t>
            </a:r>
          </a:p>
          <a:p>
            <a:pPr lvl="2">
              <a:buFont typeface="Wingdings" pitchFamily="2" charset="2"/>
              <a:buChar char="v"/>
            </a:pPr>
            <a:r>
              <a:rPr lang="en-US" sz="1600" dirty="0" smtClean="0"/>
              <a:t>Incision: Clean and dry? sutures intact? </a:t>
            </a:r>
            <a:r>
              <a:rPr lang="en-US" sz="1600" dirty="0" err="1" smtClean="0"/>
              <a:t>odema</a:t>
            </a:r>
            <a:r>
              <a:rPr lang="en-US" sz="1600" dirty="0" smtClean="0"/>
              <a:t>? </a:t>
            </a:r>
            <a:r>
              <a:rPr lang="en-US" sz="1600" dirty="0" err="1" smtClean="0"/>
              <a:t>haematoma</a:t>
            </a:r>
            <a:r>
              <a:rPr lang="en-US" sz="1600" dirty="0" smtClean="0"/>
              <a:t>?</a:t>
            </a:r>
          </a:p>
          <a:p>
            <a:pPr lvl="2">
              <a:buFont typeface="Wingdings" pitchFamily="2" charset="2"/>
              <a:buChar char="v"/>
            </a:pPr>
            <a:r>
              <a:rPr lang="en-US" sz="1600" dirty="0" err="1" smtClean="0"/>
              <a:t>Abd</a:t>
            </a:r>
            <a:r>
              <a:rPr lang="en-US" sz="1600" dirty="0" smtClean="0"/>
              <a:t>: Soft? Location of the uterine </a:t>
            </a:r>
            <a:r>
              <a:rPr lang="en-US" sz="1600" dirty="0" err="1" smtClean="0"/>
              <a:t>fundus</a:t>
            </a:r>
            <a:r>
              <a:rPr lang="en-US" sz="1600" dirty="0" smtClean="0"/>
              <a:t> – below umbilicus? Firm? Tender?</a:t>
            </a:r>
          </a:p>
          <a:p>
            <a:pPr lvl="2">
              <a:buFont typeface="Wingdings" pitchFamily="2" charset="2"/>
              <a:buChar char="v"/>
            </a:pPr>
            <a:r>
              <a:rPr lang="en-US" sz="1600" dirty="0" smtClean="0"/>
              <a:t>Perineum: Assess </a:t>
            </a:r>
            <a:r>
              <a:rPr lang="en-US" sz="1600" dirty="0" err="1" smtClean="0"/>
              <a:t>lochia</a:t>
            </a:r>
            <a:r>
              <a:rPr lang="en-US" sz="1600" dirty="0" smtClean="0"/>
              <a:t> (blood on pad, how old is pad? Frequency of changing?)</a:t>
            </a:r>
          </a:p>
          <a:p>
            <a:pPr lvl="2">
              <a:buFont typeface="Wingdings" pitchFamily="2" charset="2"/>
              <a:buChar char="v"/>
            </a:pPr>
            <a:r>
              <a:rPr lang="en-US" sz="1600" dirty="0" smtClean="0"/>
              <a:t>Visually inspect perineum – Hematoma? Edema? Sutures intact?</a:t>
            </a:r>
          </a:p>
          <a:p>
            <a:pPr lvl="2">
              <a:buFont typeface="Wingdings" pitchFamily="2" charset="2"/>
              <a:buChar char="v"/>
            </a:pPr>
            <a:r>
              <a:rPr lang="pt-BR" sz="1600" dirty="0" smtClean="0"/>
              <a:t>Extremities: Edema? Cords? Tender?</a:t>
            </a:r>
          </a:p>
          <a:p>
            <a:pPr lvl="1">
              <a:buFont typeface="Wingdings" pitchFamily="2" charset="2"/>
              <a:buChar char="Ø"/>
            </a:pPr>
            <a:r>
              <a:rPr lang="en-US" sz="1600" dirty="0" smtClean="0"/>
              <a:t>Postpartum labs: Hemoglobin or </a:t>
            </a:r>
            <a:r>
              <a:rPr lang="en-US" sz="1600" dirty="0" err="1" smtClean="0"/>
              <a:t>hematocrit</a:t>
            </a:r>
            <a:endParaRPr lang="en-US" sz="1600" dirty="0" smtClean="0"/>
          </a:p>
          <a:p>
            <a:pPr lvl="1">
              <a:buFont typeface="Wingdings" pitchFamily="2" charset="2"/>
              <a:buChar char="Ø"/>
            </a:pPr>
            <a:r>
              <a:rPr lang="en-US" sz="1600" dirty="0" smtClean="0"/>
              <a:t>Fluids ins/outs;</a:t>
            </a:r>
          </a:p>
        </p:txBody>
      </p:sp>
      <p:sp>
        <p:nvSpPr>
          <p:cNvPr id="4" name="Date Placeholder 3"/>
          <p:cNvSpPr>
            <a:spLocks noGrp="1"/>
          </p:cNvSpPr>
          <p:nvPr>
            <p:ph type="dt" sz="quarter" idx="10"/>
          </p:nvPr>
        </p:nvSpPr>
        <p:spPr/>
        <p:txBody>
          <a:bodyPr/>
          <a:lstStyle/>
          <a:p>
            <a:pPr>
              <a:defRPr/>
            </a:pPr>
            <a:fld id="{267B444A-C1C9-48D2-9523-3CD63CC33490}" type="datetime1">
              <a:rPr lang="en-US"/>
              <a:pPr>
                <a:defRPr/>
              </a:pPr>
              <a:t>2/23/2017</a:t>
            </a:fld>
            <a:endParaRPr lang="en-US" dirty="0"/>
          </a:p>
        </p:txBody>
      </p:sp>
      <p:sp>
        <p:nvSpPr>
          <p:cNvPr id="5" name="Footer Placeholder 4"/>
          <p:cNvSpPr>
            <a:spLocks noGrp="1"/>
          </p:cNvSpPr>
          <p:nvPr>
            <p:ph type="ftr" sz="quarter" idx="11"/>
          </p:nvPr>
        </p:nvSpPr>
        <p:spPr/>
        <p:txBody>
          <a:bodyPr/>
          <a:lstStyle/>
          <a:p>
            <a:pPr>
              <a:defRPr/>
            </a:pPr>
            <a:r>
              <a:rPr lang="en-US" dirty="0"/>
              <a:t>UTG OBGYN</a:t>
            </a:r>
          </a:p>
        </p:txBody>
      </p:sp>
      <p:sp>
        <p:nvSpPr>
          <p:cNvPr id="6" name="Slide Number Placeholder 5"/>
          <p:cNvSpPr>
            <a:spLocks noGrp="1"/>
          </p:cNvSpPr>
          <p:nvPr>
            <p:ph type="sldNum" sz="quarter" idx="12"/>
          </p:nvPr>
        </p:nvSpPr>
        <p:spPr/>
        <p:txBody>
          <a:bodyPr/>
          <a:lstStyle/>
          <a:p>
            <a:pPr>
              <a:defRPr/>
            </a:pPr>
            <a:fld id="{CD81EAFA-ED20-40D2-98E3-FBF5B2F36208}" type="slidenum">
              <a:rPr lang="en-US"/>
              <a:pPr>
                <a:defRPr/>
              </a:pPr>
              <a:t>91</a:t>
            </a:fld>
            <a:endParaRPr lang="en-US"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p:cNvSpPr>
          <p:nvPr>
            <p:ph sz="quarter" idx="1"/>
          </p:nvPr>
        </p:nvSpPr>
        <p:spPr>
          <a:xfrm>
            <a:off x="0" y="0"/>
            <a:ext cx="9144000" cy="6019800"/>
          </a:xfrm>
        </p:spPr>
        <p:txBody>
          <a:bodyPr/>
          <a:lstStyle/>
          <a:p>
            <a:r>
              <a:rPr lang="en-US" sz="2400" b="1" dirty="0" smtClean="0"/>
              <a:t>Assessment/Plan</a:t>
            </a:r>
            <a:r>
              <a:rPr lang="en-US" sz="2000" dirty="0" smtClean="0"/>
              <a:t>:</a:t>
            </a:r>
          </a:p>
          <a:p>
            <a:pPr lvl="1">
              <a:buFont typeface="Wingdings" pitchFamily="2" charset="2"/>
              <a:buChar char="Ø"/>
            </a:pPr>
            <a:r>
              <a:rPr lang="en-US" sz="1600" dirty="0" smtClean="0"/>
              <a:t> </a:t>
            </a:r>
            <a:r>
              <a:rPr lang="en-US" sz="1800" dirty="0" smtClean="0"/>
              <a:t>POD#1 status post (S/P) C/S or repeat C/S (indication for the C/S)</a:t>
            </a:r>
          </a:p>
          <a:p>
            <a:pPr lvl="1">
              <a:buFont typeface="Wingdings" pitchFamily="2" charset="2"/>
              <a:buChar char="Ø"/>
            </a:pPr>
            <a:r>
              <a:rPr lang="en-US" sz="1800" dirty="0" err="1" smtClean="0">
                <a:latin typeface="Times New Roman" pitchFamily="18" charset="0"/>
                <a:cs typeface="Times New Roman" pitchFamily="18" charset="0"/>
              </a:rPr>
              <a:t>Afebrile</a:t>
            </a:r>
            <a:r>
              <a:rPr lang="en-US" sz="1800" dirty="0" smtClean="0">
                <a:latin typeface="Times New Roman" pitchFamily="18" charset="0"/>
                <a:cs typeface="Times New Roman" pitchFamily="18" charset="0"/>
              </a:rPr>
              <a:t>, tolerating pain with medication, oral intake, adequate urine output (&gt;30cc/hr)</a:t>
            </a:r>
          </a:p>
          <a:p>
            <a:pPr lvl="1">
              <a:buFont typeface="Wingdings" pitchFamily="2" charset="2"/>
              <a:buChar char="Ø"/>
            </a:pPr>
            <a:r>
              <a:rPr lang="en-US" sz="1800" dirty="0" smtClean="0">
                <a:latin typeface="Times New Roman" pitchFamily="18" charset="0"/>
                <a:cs typeface="Times New Roman" pitchFamily="18" charset="0"/>
              </a:rPr>
              <a:t>Routine post-op care</a:t>
            </a:r>
          </a:p>
          <a:p>
            <a:pPr lvl="1">
              <a:buFont typeface="Wingdings" pitchFamily="2" charset="2"/>
              <a:buChar char="Ø"/>
            </a:pPr>
            <a:r>
              <a:rPr lang="en-US" sz="1800" dirty="0" smtClean="0">
                <a:latin typeface="Times New Roman" pitchFamily="18" charset="0"/>
                <a:cs typeface="Times New Roman" pitchFamily="18" charset="0"/>
              </a:rPr>
              <a:t>Discharge Foley</a:t>
            </a:r>
          </a:p>
          <a:p>
            <a:pPr lvl="1">
              <a:buFont typeface="Wingdings" pitchFamily="2" charset="2"/>
              <a:buChar char="Ø"/>
            </a:pPr>
            <a:r>
              <a:rPr lang="en-US" sz="1800" dirty="0" smtClean="0">
                <a:latin typeface="Times New Roman" pitchFamily="18" charset="0"/>
                <a:cs typeface="Times New Roman" pitchFamily="18" charset="0"/>
              </a:rPr>
              <a:t>Discharge PCA or IV pain medications and PO pain Meds when tolerating PO</a:t>
            </a:r>
          </a:p>
          <a:p>
            <a:pPr lvl="1">
              <a:buFont typeface="Wingdings" pitchFamily="2" charset="2"/>
              <a:buChar char="Ø"/>
            </a:pPr>
            <a:r>
              <a:rPr lang="en-US" sz="1800" dirty="0" smtClean="0">
                <a:latin typeface="Times New Roman" pitchFamily="18" charset="0"/>
                <a:cs typeface="Times New Roman" pitchFamily="18" charset="0"/>
              </a:rPr>
              <a:t>Out of bed (OOB)</a:t>
            </a:r>
          </a:p>
          <a:p>
            <a:pPr lvl="1">
              <a:buFont typeface="Wingdings" pitchFamily="2" charset="2"/>
              <a:buChar char="Ø"/>
            </a:pPr>
            <a:r>
              <a:rPr lang="en-US" sz="1800" dirty="0" smtClean="0">
                <a:latin typeface="Times New Roman" pitchFamily="18" charset="0"/>
                <a:cs typeface="Times New Roman" pitchFamily="18" charset="0"/>
              </a:rPr>
              <a:t>Advance diet as tolerated</a:t>
            </a:r>
          </a:p>
          <a:p>
            <a:pPr lvl="1">
              <a:buFont typeface="Wingdings" pitchFamily="2" charset="2"/>
              <a:buChar char="Ø"/>
            </a:pPr>
            <a:r>
              <a:rPr lang="en-US" sz="1800" dirty="0" smtClean="0">
                <a:latin typeface="Times New Roman" pitchFamily="18" charset="0"/>
                <a:cs typeface="Times New Roman" pitchFamily="18" charset="0"/>
              </a:rPr>
              <a:t>Discharge IV when tolerating PO</a:t>
            </a:r>
          </a:p>
          <a:p>
            <a:pPr lvl="1">
              <a:buFont typeface="Wingdings" pitchFamily="2" charset="2"/>
              <a:buChar char="Ø"/>
            </a:pPr>
            <a:r>
              <a:rPr lang="en-US" sz="1800" dirty="0" smtClean="0">
                <a:latin typeface="Times New Roman" pitchFamily="18" charset="0"/>
                <a:cs typeface="Times New Roman" pitchFamily="18" charset="0"/>
              </a:rPr>
              <a:t>Check </a:t>
            </a:r>
            <a:r>
              <a:rPr lang="en-US" sz="1800" dirty="0" err="1" smtClean="0">
                <a:latin typeface="Times New Roman" pitchFamily="18" charset="0"/>
                <a:cs typeface="Times New Roman" pitchFamily="18" charset="0"/>
              </a:rPr>
              <a:t>hematocrit</a:t>
            </a:r>
            <a:r>
              <a:rPr lang="en-US" sz="1800" dirty="0" smtClean="0">
                <a:latin typeface="Times New Roman" pitchFamily="18" charset="0"/>
                <a:cs typeface="Times New Roman" pitchFamily="18" charset="0"/>
              </a:rPr>
              <a:t> or CBC</a:t>
            </a:r>
          </a:p>
        </p:txBody>
      </p:sp>
      <p:sp>
        <p:nvSpPr>
          <p:cNvPr id="4" name="Date Placeholder 3"/>
          <p:cNvSpPr>
            <a:spLocks noGrp="1"/>
          </p:cNvSpPr>
          <p:nvPr>
            <p:ph type="dt" sz="quarter" idx="10"/>
          </p:nvPr>
        </p:nvSpPr>
        <p:spPr/>
        <p:txBody>
          <a:bodyPr/>
          <a:lstStyle/>
          <a:p>
            <a:pPr>
              <a:defRPr/>
            </a:pPr>
            <a:fld id="{DD6C8746-E236-467A-A5F7-B4FD38F46708}" type="datetime1">
              <a:rPr lang="en-US"/>
              <a:pPr>
                <a:defRPr/>
              </a:pPr>
              <a:t>2/23/2017</a:t>
            </a:fld>
            <a:endParaRPr lang="en-US" dirty="0"/>
          </a:p>
        </p:txBody>
      </p:sp>
      <p:sp>
        <p:nvSpPr>
          <p:cNvPr id="5" name="Footer Placeholder 4"/>
          <p:cNvSpPr>
            <a:spLocks noGrp="1"/>
          </p:cNvSpPr>
          <p:nvPr>
            <p:ph type="ftr" sz="quarter" idx="11"/>
          </p:nvPr>
        </p:nvSpPr>
        <p:spPr/>
        <p:txBody>
          <a:bodyPr/>
          <a:lstStyle/>
          <a:p>
            <a:pPr>
              <a:defRPr/>
            </a:pPr>
            <a:r>
              <a:rPr lang="en-US" dirty="0"/>
              <a:t>UTG OBGYN</a:t>
            </a:r>
          </a:p>
        </p:txBody>
      </p:sp>
      <p:sp>
        <p:nvSpPr>
          <p:cNvPr id="6" name="Slide Number Placeholder 5"/>
          <p:cNvSpPr>
            <a:spLocks noGrp="1"/>
          </p:cNvSpPr>
          <p:nvPr>
            <p:ph type="sldNum" sz="quarter" idx="12"/>
          </p:nvPr>
        </p:nvSpPr>
        <p:spPr/>
        <p:txBody>
          <a:bodyPr/>
          <a:lstStyle/>
          <a:p>
            <a:pPr>
              <a:defRPr/>
            </a:pPr>
            <a:fld id="{B74103C0-4055-43D8-8F54-FE0162C4373C}" type="slidenum">
              <a:rPr lang="en-US"/>
              <a:pPr>
                <a:defRPr/>
              </a:pPr>
              <a:t>92</a:t>
            </a:fld>
            <a:endParaRPr lang="en-US"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0"/>
            <a:ext cx="7772400" cy="6019800"/>
          </a:xfrm>
        </p:spPr>
        <p:txBody>
          <a:bodyPr/>
          <a:lstStyle/>
          <a:p>
            <a:r>
              <a:rPr lang="en-US" sz="1100" b="1" dirty="0" smtClean="0"/>
              <a:t>Sample Postoperative Cesarean Section Orders </a:t>
            </a:r>
            <a:endParaRPr lang="en-US" sz="1100" dirty="0" smtClean="0"/>
          </a:p>
          <a:p>
            <a:r>
              <a:rPr lang="en-US" sz="1100" b="1" dirty="0" smtClean="0"/>
              <a:t>Sample C/S Orders </a:t>
            </a:r>
            <a:endParaRPr lang="en-US" sz="1100" dirty="0" smtClean="0"/>
          </a:p>
          <a:p>
            <a:r>
              <a:rPr lang="en-US" sz="1100" b="1" dirty="0" smtClean="0"/>
              <a:t>Admit to: </a:t>
            </a:r>
            <a:r>
              <a:rPr lang="en-US" sz="1100" dirty="0" smtClean="0"/>
              <a:t>Recovery Room, then postpartum floor </a:t>
            </a:r>
          </a:p>
          <a:p>
            <a:r>
              <a:rPr lang="en-US" sz="1100" b="1" dirty="0" smtClean="0"/>
              <a:t>Diagnosis: </a:t>
            </a:r>
            <a:r>
              <a:rPr lang="en-US" sz="1100" dirty="0" smtClean="0"/>
              <a:t>Status post (s/p) C/S for arrest of descent </a:t>
            </a:r>
          </a:p>
          <a:p>
            <a:r>
              <a:rPr lang="en-US" sz="1100" b="1" dirty="0" smtClean="0"/>
              <a:t>Condition: </a:t>
            </a:r>
            <a:r>
              <a:rPr lang="en-US" sz="1100" dirty="0" smtClean="0"/>
              <a:t>Stable </a:t>
            </a:r>
          </a:p>
          <a:p>
            <a:r>
              <a:rPr lang="en-US" sz="1100" b="1" dirty="0" smtClean="0"/>
              <a:t>Vitals: </a:t>
            </a:r>
            <a:r>
              <a:rPr lang="en-US" sz="1100" dirty="0" smtClean="0"/>
              <a:t>Routine, q shift </a:t>
            </a:r>
          </a:p>
          <a:p>
            <a:r>
              <a:rPr lang="en-US" sz="1100" b="1" dirty="0" smtClean="0"/>
              <a:t>Allergies: </a:t>
            </a:r>
            <a:r>
              <a:rPr lang="en-US" sz="1100" dirty="0" smtClean="0"/>
              <a:t>None </a:t>
            </a:r>
          </a:p>
          <a:p>
            <a:r>
              <a:rPr lang="en-US" sz="1100" b="1" dirty="0" smtClean="0"/>
              <a:t>Activity: </a:t>
            </a:r>
            <a:r>
              <a:rPr lang="en-US" sz="1100" dirty="0" smtClean="0"/>
              <a:t>Ambulate with assistance this PM, then up ad lib </a:t>
            </a:r>
          </a:p>
          <a:p>
            <a:r>
              <a:rPr lang="en-US" sz="1100" b="1" dirty="0" smtClean="0"/>
              <a:t>Nursing: </a:t>
            </a:r>
            <a:r>
              <a:rPr lang="en-US" sz="1100" dirty="0" smtClean="0"/>
              <a:t>Strict input and output (I&amp;O), Foley to catheter drainage, call M.D. for Temp &gt; 38.0, pulse &gt; 110, BP &lt; 90/60 or &gt; 140/90, encourage breastfeeding, pad count, dressing checks, and Ted hose until ambulating </a:t>
            </a:r>
          </a:p>
          <a:p>
            <a:r>
              <a:rPr lang="en-US" sz="1100" b="1" dirty="0" smtClean="0"/>
              <a:t>Diet: </a:t>
            </a:r>
            <a:r>
              <a:rPr lang="en-US" sz="1100" dirty="0" smtClean="0"/>
              <a:t>Regular as tolerated; some hospitals only allow ice chips or clear liquids </a:t>
            </a:r>
          </a:p>
          <a:p>
            <a:r>
              <a:rPr lang="en-US" sz="1100" b="1" dirty="0" smtClean="0"/>
              <a:t>IV: </a:t>
            </a:r>
            <a:r>
              <a:rPr lang="en-US" sz="1100" dirty="0" smtClean="0"/>
              <a:t>Lactated ringers (LR) or D5LR at 125 cc/hr, with 20 units of </a:t>
            </a:r>
            <a:r>
              <a:rPr lang="en-US" sz="1100" dirty="0" err="1" smtClean="0"/>
              <a:t>Pitocin</a:t>
            </a:r>
            <a:r>
              <a:rPr lang="en-US" sz="1100" dirty="0" smtClean="0"/>
              <a:t> x 1-2 Liters </a:t>
            </a:r>
          </a:p>
          <a:p>
            <a:r>
              <a:rPr lang="en-US" sz="1100" b="1" dirty="0" smtClean="0"/>
              <a:t>Labs: </a:t>
            </a:r>
            <a:r>
              <a:rPr lang="en-US" sz="1100" dirty="0" smtClean="0"/>
              <a:t>CBC in AM </a:t>
            </a:r>
          </a:p>
          <a:p>
            <a:r>
              <a:rPr lang="en-US" sz="1100" b="1" dirty="0" smtClean="0"/>
              <a:t>Medications: </a:t>
            </a:r>
            <a:endParaRPr lang="en-US" sz="1100" dirty="0" smtClean="0"/>
          </a:p>
          <a:p>
            <a:r>
              <a:rPr lang="en-US" sz="1100" dirty="0" smtClean="0"/>
              <a:t>• Morphine sulfate PCA (patient controlled analgesia) per protocol (1 mg per dose with 10 minute lockout, not to exceed 20 mg/4 hours)- only if no </a:t>
            </a:r>
            <a:r>
              <a:rPr lang="en-US" sz="1100" dirty="0" err="1" smtClean="0"/>
              <a:t>Duramorph</a:t>
            </a:r>
            <a:r>
              <a:rPr lang="en-US" sz="1100" dirty="0" smtClean="0"/>
              <a:t> in Spinal anesthetic </a:t>
            </a:r>
          </a:p>
          <a:p>
            <a:r>
              <a:rPr lang="en-US" sz="1100" dirty="0" smtClean="0"/>
              <a:t>• Percocet 1-2 tabs PO q 4-6 hours </a:t>
            </a:r>
            <a:r>
              <a:rPr lang="en-US" sz="1100" dirty="0" err="1" smtClean="0"/>
              <a:t>prn</a:t>
            </a:r>
            <a:r>
              <a:rPr lang="en-US" sz="1100" dirty="0" smtClean="0"/>
              <a:t> pain, when tolerating PO well </a:t>
            </a:r>
          </a:p>
          <a:p>
            <a:r>
              <a:rPr lang="en-US" sz="1100" dirty="0" smtClean="0"/>
              <a:t>• </a:t>
            </a:r>
            <a:r>
              <a:rPr lang="en-US" sz="1100" dirty="0" err="1" smtClean="0"/>
              <a:t>Zofran</a:t>
            </a:r>
            <a:r>
              <a:rPr lang="en-US" sz="1100" dirty="0" smtClean="0"/>
              <a:t>/</a:t>
            </a:r>
            <a:r>
              <a:rPr lang="en-US" sz="1100" dirty="0" err="1" smtClean="0"/>
              <a:t>Compazine</a:t>
            </a:r>
            <a:r>
              <a:rPr lang="en-US" sz="1100" dirty="0" smtClean="0"/>
              <a:t> </a:t>
            </a:r>
            <a:r>
              <a:rPr lang="en-US" sz="1100" dirty="0" err="1" smtClean="0"/>
              <a:t>prn</a:t>
            </a:r>
            <a:r>
              <a:rPr lang="en-US" sz="1100" dirty="0" smtClean="0"/>
              <a:t> nausea </a:t>
            </a:r>
          </a:p>
          <a:p>
            <a:r>
              <a:rPr lang="en-US" sz="1100" dirty="0" smtClean="0"/>
              <a:t>• Ibuprofen 800 mg PO q 8 hours </a:t>
            </a:r>
            <a:r>
              <a:rPr lang="en-US" sz="1100" dirty="0" err="1" smtClean="0"/>
              <a:t>prn</a:t>
            </a:r>
            <a:r>
              <a:rPr lang="en-US" sz="1100" dirty="0" smtClean="0"/>
              <a:t> pain, when tolerating PO well </a:t>
            </a:r>
          </a:p>
          <a:p>
            <a:r>
              <a:rPr lang="en-US" sz="1100" dirty="0" smtClean="0"/>
              <a:t>• Prophylactic antibiotics if indicated </a:t>
            </a:r>
          </a:p>
          <a:p>
            <a:r>
              <a:rPr lang="en-US" sz="1100" dirty="0" smtClean="0"/>
              <a:t>• </a:t>
            </a:r>
            <a:r>
              <a:rPr lang="en-US" sz="1100" dirty="0" err="1" smtClean="0"/>
              <a:t>Thromboprohylaxis</a:t>
            </a:r>
            <a:r>
              <a:rPr lang="en-US" sz="1100" dirty="0" smtClean="0"/>
              <a:t> for high-risk patients </a:t>
            </a:r>
          </a:p>
          <a:p>
            <a:r>
              <a:rPr lang="en-US" sz="1100" dirty="0" smtClean="0"/>
              <a:t>• </a:t>
            </a:r>
            <a:r>
              <a:rPr lang="en-US" sz="1100" dirty="0" err="1" smtClean="0"/>
              <a:t>Rhogam</a:t>
            </a:r>
            <a:r>
              <a:rPr lang="en-US" sz="1100" dirty="0" smtClean="0"/>
              <a:t>, if Rh-negative </a:t>
            </a:r>
          </a:p>
          <a:p>
            <a:r>
              <a:rPr lang="en-US" sz="1100" b="1" dirty="0" smtClean="0"/>
              <a:t>Your name and date/time</a:t>
            </a:r>
            <a:endParaRPr lang="en-US" sz="1100" dirty="0"/>
          </a:p>
        </p:txBody>
      </p:sp>
      <p:sp>
        <p:nvSpPr>
          <p:cNvPr id="4" name="Date Placeholder 3"/>
          <p:cNvSpPr>
            <a:spLocks noGrp="1"/>
          </p:cNvSpPr>
          <p:nvPr>
            <p:ph type="dt" sz="half" idx="10"/>
          </p:nvPr>
        </p:nvSpPr>
        <p:spPr/>
        <p:txBody>
          <a:bodyPr/>
          <a:lstStyle/>
          <a:p>
            <a:pPr>
              <a:defRPr/>
            </a:pPr>
            <a:fld id="{AC00CA35-3FAC-448C-BD4B-DD38A0FC4192}" type="datetime1">
              <a:rPr lang="en-US" smtClean="0"/>
              <a:pPr>
                <a:defRPr/>
              </a:pPr>
              <a:t>2/23/2017</a:t>
            </a:fld>
            <a:endParaRPr lang="en-US" dirty="0"/>
          </a:p>
        </p:txBody>
      </p:sp>
      <p:sp>
        <p:nvSpPr>
          <p:cNvPr id="5" name="Footer Placeholder 4"/>
          <p:cNvSpPr>
            <a:spLocks noGrp="1"/>
          </p:cNvSpPr>
          <p:nvPr>
            <p:ph type="ftr" sz="quarter" idx="11"/>
          </p:nvPr>
        </p:nvSpPr>
        <p:spPr/>
        <p:txBody>
          <a:bodyPr/>
          <a:lstStyle/>
          <a:p>
            <a:pPr>
              <a:defRPr/>
            </a:pPr>
            <a:r>
              <a:rPr lang="en-US" smtClean="0"/>
              <a:t>UTG OBGYN</a:t>
            </a:r>
            <a:endParaRPr lang="en-US" dirty="0"/>
          </a:p>
        </p:txBody>
      </p:sp>
      <p:sp>
        <p:nvSpPr>
          <p:cNvPr id="6" name="Slide Number Placeholder 5"/>
          <p:cNvSpPr>
            <a:spLocks noGrp="1"/>
          </p:cNvSpPr>
          <p:nvPr>
            <p:ph type="sldNum" sz="quarter" idx="12"/>
          </p:nvPr>
        </p:nvSpPr>
        <p:spPr/>
        <p:txBody>
          <a:bodyPr/>
          <a:lstStyle/>
          <a:p>
            <a:pPr>
              <a:defRPr/>
            </a:pPr>
            <a:fld id="{B2955A30-79ED-4159-A632-A87D6E5D6100}" type="slidenum">
              <a:rPr lang="en-US" smtClean="0"/>
              <a:pPr>
                <a:defRPr/>
              </a:pPr>
              <a:t>93</a:t>
            </a:fld>
            <a:endParaRPr lang="en-US" dirty="0"/>
          </a:p>
        </p:txBody>
      </p:sp>
    </p:spTree>
    <p:extLst>
      <p:ext uri="{BB962C8B-B14F-4D97-AF65-F5344CB8AC3E}">
        <p14:creationId xmlns:p14="http://schemas.microsoft.com/office/powerpoint/2010/main" xmlns="" val="405025484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83127"/>
            <a:ext cx="8382000" cy="6546273"/>
          </a:xfrm>
        </p:spPr>
        <p:txBody>
          <a:bodyPr/>
          <a:lstStyle/>
          <a:p>
            <a:pPr marL="0" indent="0" algn="ctr">
              <a:buNone/>
            </a:pPr>
            <a:r>
              <a:rPr lang="en-US" sz="1800" b="1" dirty="0" smtClean="0"/>
              <a:t>SAMPLE C/S POSTPARTUM NOTE </a:t>
            </a:r>
            <a:endParaRPr lang="en-US" sz="1800" dirty="0" smtClean="0"/>
          </a:p>
          <a:p>
            <a:r>
              <a:rPr lang="en-US" sz="1200" b="1" dirty="0" smtClean="0"/>
              <a:t>Day #1 (Post-op day POD#1) </a:t>
            </a:r>
            <a:endParaRPr lang="en-US" sz="1200" dirty="0" smtClean="0"/>
          </a:p>
          <a:p>
            <a:r>
              <a:rPr lang="en-US" sz="1200" b="1" dirty="0" smtClean="0"/>
              <a:t>SUBJECTIVE: </a:t>
            </a:r>
            <a:r>
              <a:rPr lang="en-US" sz="1200" dirty="0" smtClean="0"/>
              <a:t>Ask every patient about the 5 B’s</a:t>
            </a:r>
            <a:r>
              <a:rPr lang="en-US" sz="1200" b="1" dirty="0" smtClean="0"/>
              <a:t>, </a:t>
            </a:r>
            <a:r>
              <a:rPr lang="en-US" sz="1200" dirty="0" smtClean="0"/>
              <a:t>also: </a:t>
            </a:r>
          </a:p>
          <a:p>
            <a:pPr lvl="1"/>
            <a:r>
              <a:rPr lang="en-US" sz="1200" dirty="0" smtClean="0"/>
              <a:t> Pain – relieved with medication? </a:t>
            </a:r>
          </a:p>
          <a:p>
            <a:pPr lvl="1"/>
            <a:r>
              <a:rPr lang="en-US" sz="1200" dirty="0" smtClean="0"/>
              <a:t> Nausea/vomiting</a:t>
            </a:r>
          </a:p>
          <a:p>
            <a:pPr lvl="1"/>
            <a:r>
              <a:rPr lang="en-US" sz="1200" dirty="0" smtClean="0"/>
              <a:t> Passing flatus (rare this early post-op) </a:t>
            </a:r>
          </a:p>
          <a:p>
            <a:r>
              <a:rPr lang="en-US" sz="1200" b="1" dirty="0" smtClean="0"/>
              <a:t>OBJECTIVE: </a:t>
            </a:r>
          </a:p>
          <a:p>
            <a:pPr lvl="1"/>
            <a:r>
              <a:rPr lang="en-US" sz="1200" dirty="0" smtClean="0"/>
              <a:t> Vital signs and note tachycardia, elevated or low BP, temperature </a:t>
            </a:r>
          </a:p>
          <a:p>
            <a:pPr lvl="1"/>
            <a:r>
              <a:rPr lang="en-US" sz="1200" dirty="0" smtClean="0"/>
              <a:t> Input and output </a:t>
            </a:r>
          </a:p>
          <a:p>
            <a:pPr lvl="1"/>
            <a:r>
              <a:rPr lang="en-US" sz="1200" dirty="0" smtClean="0"/>
              <a:t> Focused physical exam including </a:t>
            </a:r>
          </a:p>
          <a:p>
            <a:pPr lvl="1"/>
            <a:r>
              <a:rPr lang="en-US" sz="1200" dirty="0" smtClean="0"/>
              <a:t> Heart and Lungs </a:t>
            </a:r>
          </a:p>
          <a:p>
            <a:pPr lvl="1"/>
            <a:r>
              <a:rPr lang="en-US" sz="1200" dirty="0" smtClean="0"/>
              <a:t> </a:t>
            </a:r>
            <a:r>
              <a:rPr lang="en-US" sz="1200" dirty="0" err="1" smtClean="0"/>
              <a:t>Abd</a:t>
            </a:r>
            <a:r>
              <a:rPr lang="en-US" sz="1200" dirty="0" smtClean="0"/>
              <a:t>: Soft? Location of the uterine </a:t>
            </a:r>
            <a:r>
              <a:rPr lang="en-US" sz="1200" dirty="0" err="1" smtClean="0"/>
              <a:t>fundus</a:t>
            </a:r>
            <a:r>
              <a:rPr lang="en-US" sz="1200" dirty="0" smtClean="0"/>
              <a:t> – below umbilicus? Firm? Tender? </a:t>
            </a:r>
          </a:p>
          <a:p>
            <a:pPr lvl="1"/>
            <a:r>
              <a:rPr lang="en-US" sz="1200" dirty="0" smtClean="0"/>
              <a:t> Incision: Clean and dry, intact? Staples or not? </a:t>
            </a:r>
          </a:p>
          <a:p>
            <a:pPr lvl="1"/>
            <a:r>
              <a:rPr lang="en-US" sz="1200" dirty="0" smtClean="0"/>
              <a:t> Extremities: Edema? Cords? Tender? </a:t>
            </a:r>
          </a:p>
          <a:p>
            <a:pPr lvl="1"/>
            <a:r>
              <a:rPr lang="en-US" sz="1200" dirty="0" smtClean="0"/>
              <a:t> Breasts/Perineum: evaluate with help of resident if specific complaints regarding breasts/perineum</a:t>
            </a:r>
          </a:p>
          <a:p>
            <a:pPr lvl="1"/>
            <a:r>
              <a:rPr lang="en-US" sz="1200" dirty="0" smtClean="0"/>
              <a:t> Postpartum labs: Hemoglobin, Blood type, Rubella status </a:t>
            </a:r>
          </a:p>
          <a:p>
            <a:r>
              <a:rPr lang="en-US" sz="1200" b="1" dirty="0" smtClean="0"/>
              <a:t>ASSESSMENT/PLAN</a:t>
            </a:r>
            <a:r>
              <a:rPr lang="en-US" sz="1200" dirty="0" smtClean="0"/>
              <a:t>: POD#1 status post (S/P) C/S or repeat C/S </a:t>
            </a:r>
          </a:p>
          <a:p>
            <a:pPr lvl="1"/>
            <a:r>
              <a:rPr lang="en-US" sz="1200" dirty="0" smtClean="0"/>
              <a:t>Afebrile, tolerating pain, oral intake, adequate urine output (&gt;30cc/hr) </a:t>
            </a:r>
          </a:p>
          <a:p>
            <a:pPr lvl="1"/>
            <a:r>
              <a:rPr lang="en-US" sz="1200" dirty="0" smtClean="0"/>
              <a:t> Routine post-op care </a:t>
            </a:r>
          </a:p>
          <a:p>
            <a:pPr lvl="1"/>
            <a:r>
              <a:rPr lang="en-US" sz="1200" dirty="0" smtClean="0"/>
              <a:t> Discontinue Foley </a:t>
            </a:r>
          </a:p>
          <a:p>
            <a:pPr lvl="1"/>
            <a:r>
              <a:rPr lang="en-US" sz="1200" dirty="0" smtClean="0"/>
              <a:t> Discontinue PCA or IV pain medications and convert to PO pain Meds when tolerating PO </a:t>
            </a:r>
          </a:p>
          <a:p>
            <a:pPr lvl="1"/>
            <a:r>
              <a:rPr lang="en-US" sz="1200" dirty="0" smtClean="0"/>
              <a:t> Ambulate TID </a:t>
            </a:r>
          </a:p>
          <a:p>
            <a:pPr lvl="1"/>
            <a:r>
              <a:rPr lang="en-US" sz="1200" dirty="0" smtClean="0"/>
              <a:t> Advance diet as tolerated </a:t>
            </a:r>
          </a:p>
          <a:p>
            <a:pPr lvl="1"/>
            <a:r>
              <a:rPr lang="en-US" sz="1200" dirty="0" smtClean="0"/>
              <a:t> Discontinue IV when tolerating PO</a:t>
            </a:r>
          </a:p>
          <a:p>
            <a:pPr lvl="1"/>
            <a:r>
              <a:rPr lang="en-US" sz="1200" dirty="0" smtClean="0"/>
              <a:t> Check </a:t>
            </a:r>
            <a:r>
              <a:rPr lang="en-US" sz="1200" dirty="0" err="1" smtClean="0"/>
              <a:t>Hgb</a:t>
            </a:r>
            <a:r>
              <a:rPr lang="en-US" sz="1200" dirty="0" smtClean="0"/>
              <a:t> or CBC on POD #1 </a:t>
            </a:r>
          </a:p>
          <a:p>
            <a:r>
              <a:rPr lang="en-US" sz="1200" dirty="0" smtClean="0"/>
              <a:t> Anticipate discharge on POD#3 or 4 </a:t>
            </a:r>
          </a:p>
          <a:p>
            <a:r>
              <a:rPr lang="en-US" sz="1200" b="1" dirty="0" smtClean="0"/>
              <a:t>Your name and date/time </a:t>
            </a:r>
            <a:endParaRPr lang="en-US" sz="1200" dirty="0"/>
          </a:p>
        </p:txBody>
      </p:sp>
      <p:sp>
        <p:nvSpPr>
          <p:cNvPr id="4" name="Date Placeholder 3"/>
          <p:cNvSpPr>
            <a:spLocks noGrp="1"/>
          </p:cNvSpPr>
          <p:nvPr>
            <p:ph type="dt" sz="half" idx="10"/>
          </p:nvPr>
        </p:nvSpPr>
        <p:spPr/>
        <p:txBody>
          <a:bodyPr/>
          <a:lstStyle/>
          <a:p>
            <a:pPr>
              <a:defRPr/>
            </a:pPr>
            <a:fld id="{AC00CA35-3FAC-448C-BD4B-DD38A0FC4192}" type="datetime1">
              <a:rPr lang="en-US" smtClean="0"/>
              <a:pPr>
                <a:defRPr/>
              </a:pPr>
              <a:t>2/23/2017</a:t>
            </a:fld>
            <a:endParaRPr lang="en-US" dirty="0"/>
          </a:p>
        </p:txBody>
      </p:sp>
      <p:sp>
        <p:nvSpPr>
          <p:cNvPr id="5" name="Footer Placeholder 4"/>
          <p:cNvSpPr>
            <a:spLocks noGrp="1"/>
          </p:cNvSpPr>
          <p:nvPr>
            <p:ph type="ftr" sz="quarter" idx="11"/>
          </p:nvPr>
        </p:nvSpPr>
        <p:spPr/>
        <p:txBody>
          <a:bodyPr/>
          <a:lstStyle/>
          <a:p>
            <a:pPr>
              <a:defRPr/>
            </a:pPr>
            <a:r>
              <a:rPr lang="en-US" smtClean="0"/>
              <a:t>UTG OBGYN</a:t>
            </a:r>
            <a:endParaRPr lang="en-US" dirty="0"/>
          </a:p>
        </p:txBody>
      </p:sp>
      <p:sp>
        <p:nvSpPr>
          <p:cNvPr id="6" name="Slide Number Placeholder 5"/>
          <p:cNvSpPr>
            <a:spLocks noGrp="1"/>
          </p:cNvSpPr>
          <p:nvPr>
            <p:ph type="sldNum" sz="quarter" idx="12"/>
          </p:nvPr>
        </p:nvSpPr>
        <p:spPr/>
        <p:txBody>
          <a:bodyPr/>
          <a:lstStyle/>
          <a:p>
            <a:pPr>
              <a:defRPr/>
            </a:pPr>
            <a:fld id="{B2955A30-79ED-4159-A632-A87D6E5D6100}" type="slidenum">
              <a:rPr lang="en-US" smtClean="0"/>
              <a:pPr>
                <a:defRPr/>
              </a:pPr>
              <a:t>94</a:t>
            </a:fld>
            <a:endParaRPr lang="en-US"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sz="1200" b="1" dirty="0" smtClean="0"/>
              <a:t>Sample Operation Note </a:t>
            </a:r>
            <a:endParaRPr lang="en-US" sz="1200" dirty="0" smtClean="0"/>
          </a:p>
          <a:p>
            <a:r>
              <a:rPr lang="en-US" sz="1200" b="1" dirty="0" smtClean="0"/>
              <a:t>Pre-op Diagnosis: </a:t>
            </a:r>
            <a:r>
              <a:rPr lang="en-US" sz="1200" dirty="0" smtClean="0"/>
              <a:t>Symptomatic uterine fibroids or Pregnancy at ___wks, failure to progress </a:t>
            </a:r>
          </a:p>
          <a:p>
            <a:r>
              <a:rPr lang="en-US" sz="1200" b="1" dirty="0" smtClean="0"/>
              <a:t>Post-op Diagnosis: </a:t>
            </a:r>
            <a:r>
              <a:rPr lang="en-US" sz="1200" dirty="0" smtClean="0"/>
              <a:t>Same </a:t>
            </a:r>
          </a:p>
          <a:p>
            <a:r>
              <a:rPr lang="en-US" sz="1200" b="1" dirty="0" smtClean="0"/>
              <a:t>Procedure: </a:t>
            </a:r>
            <a:r>
              <a:rPr lang="en-US" sz="1200" dirty="0" smtClean="0"/>
              <a:t>TAH/BSO, Cesarean Section </a:t>
            </a:r>
          </a:p>
          <a:p>
            <a:r>
              <a:rPr lang="en-US" sz="1200" b="1" dirty="0" smtClean="0"/>
              <a:t>Surgeon (Attending): </a:t>
            </a:r>
            <a:endParaRPr lang="en-US" sz="1200" dirty="0" smtClean="0"/>
          </a:p>
          <a:p>
            <a:r>
              <a:rPr lang="en-US" sz="1200" b="1" dirty="0" smtClean="0"/>
              <a:t>Residents: </a:t>
            </a:r>
            <a:endParaRPr lang="en-US" sz="1200" dirty="0" smtClean="0"/>
          </a:p>
          <a:p>
            <a:r>
              <a:rPr lang="en-US" sz="1200" b="1" dirty="0" smtClean="0"/>
              <a:t>Anesthesia: </a:t>
            </a:r>
            <a:r>
              <a:rPr lang="en-US" sz="1200" dirty="0" smtClean="0"/>
              <a:t>General </a:t>
            </a:r>
            <a:r>
              <a:rPr lang="en-US" sz="1200" dirty="0" err="1" smtClean="0"/>
              <a:t>endotracheal</a:t>
            </a:r>
            <a:r>
              <a:rPr lang="en-US" sz="1200" dirty="0" smtClean="0"/>
              <a:t> (GET), Spinal, LMA, IV sedation </a:t>
            </a:r>
          </a:p>
          <a:p>
            <a:r>
              <a:rPr lang="en-US" sz="1200" b="1" dirty="0" smtClean="0"/>
              <a:t>Complications: </a:t>
            </a:r>
            <a:r>
              <a:rPr lang="en-US" sz="1200" dirty="0" smtClean="0"/>
              <a:t>None </a:t>
            </a:r>
          </a:p>
          <a:p>
            <a:r>
              <a:rPr lang="en-US" sz="1200" b="1" dirty="0" smtClean="0"/>
              <a:t>EBL: </a:t>
            </a:r>
            <a:r>
              <a:rPr lang="en-US" sz="1200" dirty="0" smtClean="0"/>
              <a:t>300 cc </a:t>
            </a:r>
          </a:p>
          <a:p>
            <a:r>
              <a:rPr lang="en-US" sz="1200" b="1" dirty="0" smtClean="0"/>
              <a:t>Urine Output: </a:t>
            </a:r>
            <a:r>
              <a:rPr lang="en-US" sz="1200" dirty="0" smtClean="0"/>
              <a:t>200 cc, clear at the end of procedure </a:t>
            </a:r>
          </a:p>
          <a:p>
            <a:r>
              <a:rPr lang="en-US" sz="1200" b="1" dirty="0" smtClean="0"/>
              <a:t>Fluids: </a:t>
            </a:r>
            <a:r>
              <a:rPr lang="en-US" sz="1200" dirty="0" smtClean="0"/>
              <a:t>2,500 cc crystalloid (include blood or blood products here) </a:t>
            </a:r>
          </a:p>
          <a:p>
            <a:r>
              <a:rPr lang="en-US" sz="1200" b="1" dirty="0" smtClean="0"/>
              <a:t>Findings: </a:t>
            </a:r>
            <a:r>
              <a:rPr lang="en-US" sz="1200" dirty="0" smtClean="0"/>
              <a:t>Exam under anesthesia (EUA) and operative findings OR Viable M/F infant in cephalic/breech presentation weighing ___grams, </a:t>
            </a:r>
            <a:r>
              <a:rPr lang="en-US" sz="1200" dirty="0" err="1" smtClean="0"/>
              <a:t>Apgars</a:t>
            </a:r>
            <a:r>
              <a:rPr lang="en-US" sz="1200" dirty="0" smtClean="0"/>
              <a:t> of ___. Cord gases ____. Infant to newborn nursery/NICU. </a:t>
            </a:r>
          </a:p>
          <a:p>
            <a:r>
              <a:rPr lang="en-US" sz="1200" b="1" dirty="0" smtClean="0"/>
              <a:t>Specimen: </a:t>
            </a:r>
            <a:r>
              <a:rPr lang="en-US" sz="1200" dirty="0" smtClean="0"/>
              <a:t>Cervix/uterus </a:t>
            </a:r>
          </a:p>
          <a:p>
            <a:r>
              <a:rPr lang="en-US" sz="1200" b="1" dirty="0" smtClean="0"/>
              <a:t>Drains: </a:t>
            </a:r>
            <a:r>
              <a:rPr lang="en-US" sz="1200" dirty="0" smtClean="0"/>
              <a:t>If placed </a:t>
            </a:r>
          </a:p>
          <a:p>
            <a:r>
              <a:rPr lang="en-US" sz="1200" b="1" dirty="0" smtClean="0"/>
              <a:t>Disposition: </a:t>
            </a:r>
            <a:r>
              <a:rPr lang="en-US" sz="1200" dirty="0" smtClean="0"/>
              <a:t>Recovery room, Surgical ICU, etc </a:t>
            </a:r>
          </a:p>
          <a:p>
            <a:r>
              <a:rPr lang="en-US" sz="1200" b="1" dirty="0" smtClean="0"/>
              <a:t>Your name and date/time </a:t>
            </a:r>
            <a:endParaRPr lang="en-US" sz="1200" dirty="0" smtClean="0"/>
          </a:p>
          <a:p>
            <a:r>
              <a:rPr lang="en-US" sz="1200" dirty="0" smtClean="0"/>
              <a:t>31 </a:t>
            </a:r>
          </a:p>
          <a:p>
            <a:endParaRPr lang="en-US" sz="1200" dirty="0"/>
          </a:p>
        </p:txBody>
      </p:sp>
      <p:sp>
        <p:nvSpPr>
          <p:cNvPr id="4" name="Date Placeholder 3"/>
          <p:cNvSpPr>
            <a:spLocks noGrp="1"/>
          </p:cNvSpPr>
          <p:nvPr>
            <p:ph type="dt" sz="half" idx="10"/>
          </p:nvPr>
        </p:nvSpPr>
        <p:spPr/>
        <p:txBody>
          <a:bodyPr/>
          <a:lstStyle/>
          <a:p>
            <a:pPr>
              <a:defRPr/>
            </a:pPr>
            <a:fld id="{AC00CA35-3FAC-448C-BD4B-DD38A0FC4192}" type="datetime1">
              <a:rPr lang="en-US" smtClean="0"/>
              <a:pPr>
                <a:defRPr/>
              </a:pPr>
              <a:t>2/23/2017</a:t>
            </a:fld>
            <a:endParaRPr lang="en-US" dirty="0"/>
          </a:p>
        </p:txBody>
      </p:sp>
      <p:sp>
        <p:nvSpPr>
          <p:cNvPr id="5" name="Footer Placeholder 4"/>
          <p:cNvSpPr>
            <a:spLocks noGrp="1"/>
          </p:cNvSpPr>
          <p:nvPr>
            <p:ph type="ftr" sz="quarter" idx="11"/>
          </p:nvPr>
        </p:nvSpPr>
        <p:spPr/>
        <p:txBody>
          <a:bodyPr/>
          <a:lstStyle/>
          <a:p>
            <a:pPr>
              <a:defRPr/>
            </a:pPr>
            <a:r>
              <a:rPr lang="en-US" smtClean="0"/>
              <a:t>UTG OBGYN</a:t>
            </a:r>
            <a:endParaRPr lang="en-US" dirty="0"/>
          </a:p>
        </p:txBody>
      </p:sp>
      <p:sp>
        <p:nvSpPr>
          <p:cNvPr id="6" name="Slide Number Placeholder 5"/>
          <p:cNvSpPr>
            <a:spLocks noGrp="1"/>
          </p:cNvSpPr>
          <p:nvPr>
            <p:ph type="sldNum" sz="quarter" idx="12"/>
          </p:nvPr>
        </p:nvSpPr>
        <p:spPr/>
        <p:txBody>
          <a:bodyPr/>
          <a:lstStyle/>
          <a:p>
            <a:pPr>
              <a:defRPr/>
            </a:pPr>
            <a:fld id="{B2955A30-79ED-4159-A632-A87D6E5D6100}" type="slidenum">
              <a:rPr lang="en-US" smtClean="0"/>
              <a:pPr>
                <a:defRPr/>
              </a:pPr>
              <a:t>95</a:t>
            </a:fld>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7372</TotalTime>
  <Words>9275</Words>
  <Application>Microsoft Office PowerPoint</Application>
  <PresentationFormat>On-screen Show (4:3)</PresentationFormat>
  <Paragraphs>1180</Paragraphs>
  <Slides>95</Slides>
  <Notes>3</Notes>
  <HiddenSlides>0</HiddenSlides>
  <MMClips>0</MMClips>
  <ScaleCrop>false</ScaleCrop>
  <HeadingPairs>
    <vt:vector size="4" baseType="variant">
      <vt:variant>
        <vt:lpstr>Theme</vt:lpstr>
      </vt:variant>
      <vt:variant>
        <vt:i4>1</vt:i4>
      </vt:variant>
      <vt:variant>
        <vt:lpstr>Slide Titles</vt:lpstr>
      </vt:variant>
      <vt:variant>
        <vt:i4>95</vt:i4>
      </vt:variant>
    </vt:vector>
  </HeadingPairs>
  <TitlesOfParts>
    <vt:vector size="96" baseType="lpstr">
      <vt:lpstr>Equity</vt:lpstr>
      <vt:lpstr>OBGYN</vt:lpstr>
      <vt:lpstr>Slide 2</vt:lpstr>
      <vt:lpstr>GETTING READY</vt:lpstr>
      <vt:lpstr>PERSONAL  AND DEMOGRAPHIC DATA</vt:lpstr>
      <vt:lpstr>Systems of Terminology</vt:lpstr>
      <vt:lpstr>CASE EXAMPLES/Exercises</vt:lpstr>
      <vt:lpstr>CALCULTION OF EXPECTED DAY OF DELIVERY</vt:lpstr>
      <vt:lpstr>Gestational age</vt:lpstr>
      <vt:lpstr>Presenting Complaint</vt:lpstr>
      <vt:lpstr>  History of Presenting Complaint</vt:lpstr>
      <vt:lpstr>Direct Questioning</vt:lpstr>
      <vt:lpstr>Systemic Review</vt:lpstr>
      <vt:lpstr>Index Pregnancy</vt:lpstr>
      <vt:lpstr>Past Obstetrics</vt:lpstr>
      <vt:lpstr>Gynaecological History </vt:lpstr>
      <vt:lpstr>Medical history</vt:lpstr>
      <vt:lpstr>Drug Hx</vt:lpstr>
      <vt:lpstr>Allergies</vt:lpstr>
      <vt:lpstr>Family Hx</vt:lpstr>
      <vt:lpstr>Social Hx</vt:lpstr>
      <vt:lpstr>Summary of history</vt:lpstr>
      <vt:lpstr>EXAMINATION</vt:lpstr>
      <vt:lpstr>GENERAL EXAMINATION</vt:lpstr>
      <vt:lpstr>HEAD &amp; NECK</vt:lpstr>
      <vt:lpstr>CHEST</vt:lpstr>
      <vt:lpstr>ABDOMEN</vt:lpstr>
      <vt:lpstr>OBSTETRIC PALPATION</vt:lpstr>
      <vt:lpstr>Slide 28</vt:lpstr>
      <vt:lpstr>VAGINA</vt:lpstr>
      <vt:lpstr>SUMMARY</vt:lpstr>
      <vt:lpstr>Diagnosis</vt:lpstr>
      <vt:lpstr>INVESTIGATIONS</vt:lpstr>
      <vt:lpstr>TREATMENT</vt:lpstr>
      <vt:lpstr>Follow up</vt:lpstr>
      <vt:lpstr>SAMPLE./TEMPLATE</vt:lpstr>
      <vt:lpstr>PRESENTING COMPLAINING</vt:lpstr>
      <vt:lpstr>HISTORY OF PRESENTING COMPLAIN</vt:lpstr>
      <vt:lpstr>On direct questioning</vt:lpstr>
      <vt:lpstr>SYSTEMIC REVIEW</vt:lpstr>
      <vt:lpstr>OBSTETRICS HISTORY</vt:lpstr>
      <vt:lpstr>INDEX PREGNANCY</vt:lpstr>
      <vt:lpstr>GYNAE HISTORY</vt:lpstr>
      <vt:lpstr>PAST MEDICAL HISTORY</vt:lpstr>
      <vt:lpstr>Drug History</vt:lpstr>
      <vt:lpstr>Allergy</vt:lpstr>
      <vt:lpstr>FAMILY HISTORY</vt:lpstr>
      <vt:lpstr>SOCIAL HISTORY</vt:lpstr>
      <vt:lpstr>SUMMARY</vt:lpstr>
      <vt:lpstr>EXAMINATION</vt:lpstr>
      <vt:lpstr>Slide 50</vt:lpstr>
      <vt:lpstr>Slide 51</vt:lpstr>
      <vt:lpstr>Summary</vt:lpstr>
      <vt:lpstr>Diagnosis</vt:lpstr>
      <vt:lpstr>Investigations</vt:lpstr>
      <vt:lpstr>Management</vt:lpstr>
      <vt:lpstr>GYN HISTORY TAKING</vt:lpstr>
      <vt:lpstr>Slide 57</vt:lpstr>
      <vt:lpstr>Direct questioning</vt:lpstr>
      <vt:lpstr>SYSTEMIC REVIEW</vt:lpstr>
      <vt:lpstr>GYNAE</vt:lpstr>
      <vt:lpstr>Obst hx</vt:lpstr>
      <vt:lpstr>PAST MEDICAL HISTORY</vt:lpstr>
      <vt:lpstr>DRUG HISTORY</vt:lpstr>
      <vt:lpstr>FAMILY HISTORY</vt:lpstr>
      <vt:lpstr>SOCIAL HISTORY</vt:lpstr>
      <vt:lpstr>Slide 66</vt:lpstr>
      <vt:lpstr>SUMMARY</vt:lpstr>
      <vt:lpstr>Examination</vt:lpstr>
      <vt:lpstr>Slide 69</vt:lpstr>
      <vt:lpstr>Slide 70</vt:lpstr>
      <vt:lpstr>Examination of spouse</vt:lpstr>
      <vt:lpstr>Slide 72</vt:lpstr>
      <vt:lpstr>SUMMARY</vt:lpstr>
      <vt:lpstr>Slide 74</vt:lpstr>
      <vt:lpstr>INVESTIGATION</vt:lpstr>
      <vt:lpstr>REASONS FOR INVESTIGATION</vt:lpstr>
      <vt:lpstr>OBGYN INTERNSHIP SURVIVAL</vt:lpstr>
      <vt:lpstr>Admission Orders</vt:lpstr>
      <vt:lpstr>PROGRESS NOTES</vt:lpstr>
      <vt:lpstr>Sample Admission to Labor and Delivery Note</vt:lpstr>
      <vt:lpstr>Slide 81</vt:lpstr>
      <vt:lpstr>DELIVERY NOTE</vt:lpstr>
      <vt:lpstr>Sample Delivery Note</vt:lpstr>
      <vt:lpstr>Slide 84</vt:lpstr>
      <vt:lpstr>POSTPARTUM NOTE</vt:lpstr>
      <vt:lpstr>Sample Postpartum Notes (Soap format)</vt:lpstr>
      <vt:lpstr>PRE OPERATION NOTE</vt:lpstr>
      <vt:lpstr>OPERATION NOTE</vt:lpstr>
      <vt:lpstr>Sample Operation Note</vt:lpstr>
      <vt:lpstr>Sample Postoperative Cesarean Section Orders/Note Sample C/S Orders</vt:lpstr>
      <vt:lpstr>Sample  post operation (C/S) Note</vt:lpstr>
      <vt:lpstr>Slide 92</vt:lpstr>
      <vt:lpstr>Slide 93</vt:lpstr>
      <vt:lpstr>Slide 94</vt:lpstr>
      <vt:lpstr>Slide 95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OBGYN</dc:title>
  <dc:creator>Musa</dc:creator>
  <cp:lastModifiedBy>Mimi</cp:lastModifiedBy>
  <cp:revision>683</cp:revision>
  <dcterms:created xsi:type="dcterms:W3CDTF">2010-09-01T19:02:32Z</dcterms:created>
  <dcterms:modified xsi:type="dcterms:W3CDTF">2017-02-23T13:18:26Z</dcterms:modified>
</cp:coreProperties>
</file>